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7" r:id="rId2"/>
    <p:sldId id="259" r:id="rId3"/>
    <p:sldId id="304" r:id="rId4"/>
    <p:sldId id="302" r:id="rId5"/>
    <p:sldId id="299" r:id="rId6"/>
    <p:sldId id="305" r:id="rId7"/>
    <p:sldId id="308" r:id="rId8"/>
    <p:sldId id="301" r:id="rId9"/>
    <p:sldId id="263" r:id="rId10"/>
    <p:sldId id="306" r:id="rId11"/>
    <p:sldId id="30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216"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D5786E5-3F27-42AB-9B9D-FEB6CA7AD3E4}" type="datetimeFigureOut">
              <a:rPr lang="en-US" smtClean="0"/>
              <a:pPr/>
              <a:t>2/12/2016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7EA091A-9BB5-4C42-A7DC-BE8AE5A741F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EA091A-9BB5-4C42-A7DC-BE8AE5A741F8}"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97102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40194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7610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262656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27057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91010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210101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61243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98512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40179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99251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390638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n@lenandersen.com" TargetMode="External"/><Relationship Id="rId2" Type="http://schemas.openxmlformats.org/officeDocument/2006/relationships/hyperlink" Target="http://www.lenanderse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enandersen.com/" TargetMode="External"/><Relationship Id="rId2" Type="http://schemas.openxmlformats.org/officeDocument/2006/relationships/hyperlink" Target="mailto:len@lenandersen.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1"/>
            <a:ext cx="8763000" cy="1752599"/>
          </a:xfrm>
        </p:spPr>
        <p:txBody>
          <a:bodyPr>
            <a:normAutofit/>
          </a:bodyPr>
          <a:lstStyle/>
          <a:p>
            <a:r>
              <a:rPr lang="en-US" sz="3600" dirty="0" smtClean="0">
                <a:solidFill>
                  <a:srgbClr val="FF0000"/>
                </a:solidFill>
                <a:latin typeface="Times New Roman" pitchFamily="18" charset="0"/>
                <a:cs typeface="Times New Roman" pitchFamily="18" charset="0"/>
              </a:rPr>
              <a:t>Game Changer ? / Water Swirled Into Gas Turbine Technology</a:t>
            </a:r>
            <a:r>
              <a:rPr lang="en-US" sz="3600" b="1" i="1" dirty="0" smtClean="0">
                <a:solidFill>
                  <a:srgbClr val="00B050"/>
                </a:solidFill>
                <a:latin typeface="Times New Roman" pitchFamily="18" charset="0"/>
                <a:cs typeface="Times New Roman" pitchFamily="18" charset="0"/>
              </a:rPr>
              <a:t> US</a:t>
            </a:r>
            <a:r>
              <a:rPr lang="en-US" sz="3600" b="1" i="1" u="sng" dirty="0" smtClean="0">
                <a:solidFill>
                  <a:srgbClr val="00B050"/>
                </a:solidFill>
                <a:latin typeface="Times New Roman" pitchFamily="18" charset="0"/>
                <a:cs typeface="Times New Roman" pitchFamily="18" charset="0"/>
              </a:rPr>
              <a:t> Patent </a:t>
            </a:r>
            <a:r>
              <a:rPr lang="en-US" sz="3600" i="1" u="sng" dirty="0" smtClean="0">
                <a:solidFill>
                  <a:srgbClr val="00B050"/>
                </a:solidFill>
              </a:rPr>
              <a:t>8,671,696 ,  Second Ready to Issue and Third Pending !</a:t>
            </a: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066800" y="2362200"/>
            <a:ext cx="6934200" cy="3276600"/>
          </a:xfrm>
        </p:spPr>
        <p:txBody>
          <a:bodyPr>
            <a:normAutofit fontScale="62500" lnSpcReduction="20000"/>
          </a:bodyPr>
          <a:lstStyle/>
          <a:p>
            <a:r>
              <a:rPr lang="en-US" sz="3900" dirty="0">
                <a:solidFill>
                  <a:srgbClr val="0070C0"/>
                </a:solidFill>
                <a:latin typeface="Times New Roman" pitchFamily="18" charset="0"/>
                <a:cs typeface="Times New Roman" pitchFamily="18" charset="0"/>
              </a:rPr>
              <a:t>Leonard M. </a:t>
            </a:r>
            <a:r>
              <a:rPr lang="en-US" sz="3900" dirty="0" smtClean="0">
                <a:solidFill>
                  <a:srgbClr val="0070C0"/>
                </a:solidFill>
                <a:latin typeface="Times New Roman" pitchFamily="18" charset="0"/>
                <a:cs typeface="Times New Roman" pitchFamily="18" charset="0"/>
              </a:rPr>
              <a:t>Andersen  </a:t>
            </a:r>
            <a:r>
              <a:rPr lang="en-US" dirty="0" smtClean="0">
                <a:solidFill>
                  <a:srgbClr val="0070C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sz="3500" dirty="0" smtClean="0">
                <a:solidFill>
                  <a:srgbClr val="FF0000"/>
                </a:solidFill>
                <a:latin typeface="Times New Roman" pitchFamily="18" charset="0"/>
                <a:cs typeface="Times New Roman" pitchFamily="18" charset="0"/>
              </a:rPr>
              <a:t>Water Swirled Into Gas Turbine Technology – IGTI TurboExpo Montreal Talked Of !</a:t>
            </a:r>
            <a:endParaRPr lang="en-US" sz="3500" dirty="0">
              <a:solidFill>
                <a:srgbClr val="FF000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POB 1529 / NY, NY 10116 </a:t>
            </a:r>
            <a:r>
              <a:rPr lang="en-US" dirty="0" smtClean="0">
                <a:solidFill>
                  <a:srgbClr val="0070C0"/>
                </a:solidFill>
                <a:latin typeface="Times New Roman" pitchFamily="18" charset="0"/>
                <a:cs typeface="Times New Roman" pitchFamily="18" charset="0"/>
              </a:rPr>
              <a:t>($~1400 </a:t>
            </a:r>
            <a:r>
              <a:rPr lang="en-US" dirty="0">
                <a:solidFill>
                  <a:srgbClr val="0070C0"/>
                </a:solidFill>
                <a:latin typeface="Times New Roman" pitchFamily="18" charset="0"/>
                <a:cs typeface="Times New Roman" pitchFamily="18" charset="0"/>
              </a:rPr>
              <a:t>per year Caller box at </a:t>
            </a:r>
            <a:r>
              <a:rPr lang="en-US" dirty="0" smtClean="0">
                <a:solidFill>
                  <a:srgbClr val="0070C0"/>
                </a:solidFill>
                <a:latin typeface="Times New Roman" pitchFamily="18" charset="0"/>
                <a:cs typeface="Times New Roman" pitchFamily="18" charset="0"/>
              </a:rPr>
              <a:t>Ex-GPO </a:t>
            </a:r>
            <a:r>
              <a:rPr lang="en-US" dirty="0">
                <a:solidFill>
                  <a:srgbClr val="0070C0"/>
                </a:solidFill>
                <a:latin typeface="Times New Roman" pitchFamily="18" charset="0"/>
                <a:cs typeface="Times New Roman" pitchFamily="18" charset="0"/>
              </a:rPr>
              <a:t>NY, NY) Most Secure Mail Service at Largest Post Office </a:t>
            </a:r>
          </a:p>
          <a:p>
            <a:r>
              <a:rPr lang="en-US" dirty="0">
                <a:solidFill>
                  <a:srgbClr val="0070C0"/>
                </a:solidFill>
                <a:latin typeface="Times New Roman" pitchFamily="18" charset="0"/>
                <a:cs typeface="Times New Roman" pitchFamily="18" charset="0"/>
              </a:rPr>
              <a:t>914-536-7101 Cell Phone / </a:t>
            </a:r>
            <a:r>
              <a:rPr lang="en-US" dirty="0" smtClean="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914-237-7689 (H</a:t>
            </a:r>
            <a:r>
              <a:rPr lang="en-US" dirty="0" smtClean="0">
                <a:solidFill>
                  <a:srgbClr val="0070C0"/>
                </a:solidFill>
                <a:latin typeface="Times New Roman" pitchFamily="18" charset="0"/>
                <a:cs typeface="Times New Roman" pitchFamily="18" charset="0"/>
              </a:rPr>
              <a:t>)</a:t>
            </a:r>
          </a:p>
          <a:p>
            <a:r>
              <a:rPr lang="en-US" dirty="0" smtClean="0">
                <a:solidFill>
                  <a:srgbClr val="0070C0"/>
                </a:solidFill>
                <a:latin typeface="Times New Roman" pitchFamily="18" charset="0"/>
                <a:cs typeface="Times New Roman" pitchFamily="18" charset="0"/>
              </a:rPr>
              <a:t>800-4284801  </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 </a:t>
            </a:r>
            <a:r>
              <a:rPr lang="en-US" u="sng" dirty="0">
                <a:solidFill>
                  <a:srgbClr val="0070C0"/>
                </a:solidFill>
                <a:latin typeface="Times New Roman" pitchFamily="18" charset="0"/>
                <a:cs typeface="Times New Roman" pitchFamily="18" charset="0"/>
                <a:hlinkClick r:id="rId2" tooltip="http://www.lenandersen.com/"/>
              </a:rPr>
              <a:t>www.lenandersen.com</a:t>
            </a:r>
            <a:endParaRPr lang="en-US" dirty="0">
              <a:solidFill>
                <a:srgbClr val="0070C0"/>
              </a:solidFill>
              <a:latin typeface="Times New Roman" pitchFamily="18" charset="0"/>
              <a:cs typeface="Times New Roman" pitchFamily="18" charset="0"/>
            </a:endParaRPr>
          </a:p>
          <a:p>
            <a:r>
              <a:rPr lang="en-US" dirty="0" smtClean="0">
                <a:solidFill>
                  <a:srgbClr val="0070C0"/>
                </a:solidFill>
                <a:latin typeface="Times New Roman" pitchFamily="18" charset="0"/>
                <a:cs typeface="Times New Roman" pitchFamily="18" charset="0"/>
                <a:hlinkClick r:id="rId3"/>
              </a:rPr>
              <a:t>len@lenandersen.com</a:t>
            </a:r>
            <a:r>
              <a:rPr lang="en-US" dirty="0" smtClean="0">
                <a:solidFill>
                  <a:srgbClr val="0070C0"/>
                </a:solidFill>
                <a:latin typeface="Times New Roman" pitchFamily="18" charset="0"/>
                <a:cs typeface="Times New Roman" pitchFamily="18" charset="0"/>
              </a:rPr>
              <a:t> ( HP SecureMail voltage connected )</a:t>
            </a:r>
          </a:p>
          <a:p>
            <a:r>
              <a:rPr lang="en-US" dirty="0" smtClean="0">
                <a:solidFill>
                  <a:srgbClr val="0070C0"/>
                </a:solidFill>
                <a:latin typeface="Times New Roman" pitchFamily="18" charset="0"/>
                <a:cs typeface="Times New Roman" pitchFamily="18" charset="0"/>
              </a:rPr>
              <a:t>water-gas-turbine@lenandersen.com</a:t>
            </a:r>
            <a:endParaRPr lang="en-US" dirty="0">
              <a:solidFill>
                <a:srgbClr val="0070C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271356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152400" y="228600"/>
            <a:ext cx="9208029" cy="6400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ormAutofit fontScale="90000"/>
          </a:bodyPr>
          <a:lstStyle/>
          <a:p>
            <a:r>
              <a:rPr lang="en-US" dirty="0" smtClean="0">
                <a:solidFill>
                  <a:srgbClr val="FF0000"/>
                </a:solidFill>
                <a:latin typeface="Times" pitchFamily="18" charset="0"/>
                <a:cs typeface="Times" pitchFamily="18" charset="0"/>
              </a:rPr>
              <a:t/>
            </a:r>
            <a:br>
              <a:rPr lang="en-US" dirty="0" smtClean="0">
                <a:solidFill>
                  <a:srgbClr val="FF0000"/>
                </a:solidFill>
                <a:latin typeface="Times" pitchFamily="18" charset="0"/>
                <a:cs typeface="Times" pitchFamily="18" charset="0"/>
              </a:rPr>
            </a:br>
            <a:r>
              <a:rPr lang="en-US" dirty="0" smtClean="0">
                <a:solidFill>
                  <a:srgbClr val="FF0000"/>
                </a:solidFill>
                <a:latin typeface="Times" pitchFamily="18" charset="0"/>
                <a:cs typeface="Times" pitchFamily="18" charset="0"/>
              </a:rPr>
              <a:t>Water Swirled Into Gas Turbine Technology – Thank You For Your Attention</a:t>
            </a:r>
            <a:br>
              <a:rPr lang="en-US" dirty="0" smtClean="0">
                <a:solidFill>
                  <a:srgbClr val="FF0000"/>
                </a:solidFill>
                <a:latin typeface="Times" pitchFamily="18" charset="0"/>
                <a:cs typeface="Times" pitchFamily="18" charset="0"/>
              </a:rPr>
            </a:br>
            <a:endParaRPr lang="en-US" dirty="0"/>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algn="ctr">
              <a:buNone/>
            </a:pPr>
            <a:r>
              <a:rPr lang="en-US" dirty="0" smtClean="0">
                <a:latin typeface="Times" pitchFamily="18" charset="0"/>
                <a:cs typeface="Times" pitchFamily="18" charset="0"/>
              </a:rPr>
              <a:t>Leonard M. Andersen </a:t>
            </a:r>
            <a:br>
              <a:rPr lang="en-US" dirty="0" smtClean="0">
                <a:latin typeface="Times" pitchFamily="18" charset="0"/>
                <a:cs typeface="Times" pitchFamily="18" charset="0"/>
              </a:rPr>
            </a:br>
            <a:r>
              <a:rPr lang="en-US" dirty="0" smtClean="0">
                <a:latin typeface="Times" pitchFamily="18" charset="0"/>
                <a:cs typeface="Times" pitchFamily="18" charset="0"/>
              </a:rPr>
              <a:t> Gas Turbine Engineer –AWS CWI ( Certified Welding Inspector ) </a:t>
            </a:r>
            <a:br>
              <a:rPr lang="en-US" dirty="0" smtClean="0">
                <a:latin typeface="Times" pitchFamily="18" charset="0"/>
                <a:cs typeface="Times" pitchFamily="18" charset="0"/>
              </a:rPr>
            </a:br>
            <a:r>
              <a:rPr lang="en-US" sz="2600" u="sng" dirty="0" smtClean="0">
                <a:latin typeface="Times" pitchFamily="18" charset="0"/>
                <a:cs typeface="Times" pitchFamily="18" charset="0"/>
                <a:hlinkClick r:id="rId2"/>
              </a:rPr>
              <a:t>len@lenandersen.com</a:t>
            </a:r>
            <a:r>
              <a:rPr lang="en-US" sz="2600" dirty="0" smtClean="0">
                <a:latin typeface="Times" pitchFamily="18" charset="0"/>
                <a:cs typeface="Times" pitchFamily="18" charset="0"/>
              </a:rPr>
              <a:t> ( HP </a:t>
            </a:r>
            <a:r>
              <a:rPr lang="en-US" sz="2600" dirty="0" err="1" smtClean="0">
                <a:latin typeface="Times" pitchFamily="18" charset="0"/>
                <a:cs typeface="Times" pitchFamily="18" charset="0"/>
              </a:rPr>
              <a:t>SecureMail</a:t>
            </a:r>
            <a:r>
              <a:rPr lang="en-US" sz="2600" dirty="0" smtClean="0">
                <a:latin typeface="Times" pitchFamily="18" charset="0"/>
                <a:cs typeface="Times" pitchFamily="18" charset="0"/>
              </a:rPr>
              <a:t> voltage connected ) POB 1529 New York , New York 10116 ( $~1400 per year Caller Box Ex GPO NYC / Most Secure Service At Ex Largest Post Office USA )</a:t>
            </a:r>
          </a:p>
          <a:p>
            <a:pPr algn="ctr">
              <a:buNone/>
            </a:pPr>
            <a:r>
              <a:rPr lang="en-US" b="1" dirty="0" smtClean="0">
                <a:latin typeface="Times" pitchFamily="18" charset="0"/>
                <a:cs typeface="Times" pitchFamily="18" charset="0"/>
              </a:rPr>
              <a:t>914-536-7101 Cell Phone / 914-237-7689 Home / 800-428-4801 </a:t>
            </a:r>
            <a:r>
              <a:rPr lang="en-US" u="sng" dirty="0" smtClean="0">
                <a:latin typeface="Times" pitchFamily="18" charset="0"/>
                <a:cs typeface="Times" pitchFamily="18" charset="0"/>
                <a:hlinkClick r:id="rId3"/>
              </a:rPr>
              <a:t>www.lenandersen.com</a:t>
            </a:r>
            <a:r>
              <a:rPr lang="en-US" dirty="0" smtClean="0">
                <a:latin typeface="Times" pitchFamily="18" charset="0"/>
                <a:cs typeface="Times" pitchFamily="18" charset="0"/>
              </a:rPr>
              <a:t> </a:t>
            </a:r>
            <a:r>
              <a:rPr lang="en-US" b="1" dirty="0" smtClean="0">
                <a:latin typeface="Times" pitchFamily="18" charset="0"/>
                <a:cs typeface="Times" pitchFamily="18" charset="0"/>
              </a:rPr>
              <a:t>– Residence 46 Alexander Avenue Yonkers NY </a:t>
            </a:r>
            <a:endParaRPr lang="en-US" dirty="0" smtClean="0">
              <a:latin typeface="Times" pitchFamily="18" charset="0"/>
              <a:cs typeface="Times"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00B050"/>
                </a:solidFill>
                <a:latin typeface="Times New Roman" pitchFamily="18" charset="0"/>
                <a:cs typeface="Times New Roman" pitchFamily="18" charset="0"/>
              </a:rPr>
              <a:t>Electrical Generation New Combine Cycle US Patent </a:t>
            </a:r>
            <a:r>
              <a:rPr lang="en-US" i="1" u="sng" dirty="0" smtClean="0">
                <a:solidFill>
                  <a:srgbClr val="00B050"/>
                </a:solidFill>
              </a:rPr>
              <a:t>8,671,696 &amp; Pending</a:t>
            </a:r>
            <a:endParaRPr lang="en-US" i="1" u="sng"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678363"/>
          </a:xfrm>
        </p:spPr>
        <p:txBody>
          <a:bodyPr>
            <a:normAutofit fontScale="25000" lnSpcReduction="20000"/>
          </a:bodyPr>
          <a:lstStyle/>
          <a:p>
            <a:pPr marL="0" indent="0">
              <a:buNone/>
            </a:pPr>
            <a:r>
              <a:rPr lang="en-US" sz="8000" dirty="0" smtClean="0">
                <a:latin typeface="Times" pitchFamily="18" charset="0"/>
                <a:cs typeface="Times" pitchFamily="18" charset="0"/>
              </a:rPr>
              <a:t>The Technology is to have water into the hot end part of the gas turbine with the droplets of water traveling in a curved pattern after the combustion section. The biggest interest is with people of General Electric / Siemens / Shell / Saudi ARAMCO /. Words heard focus is on electrical generation in combined cycle mode ! </a:t>
            </a:r>
            <a:endParaRPr lang="en-US" sz="8000" dirty="0" smtClean="0">
              <a:latin typeface="Times New Roman" pitchFamily="18" charset="0"/>
              <a:cs typeface="Times New Roman" pitchFamily="18" charset="0"/>
            </a:endParaRPr>
          </a:p>
          <a:p>
            <a:pPr marL="514350" lvl="0" indent="-514350">
              <a:buFont typeface="+mj-lt"/>
              <a:buAutoNum type="arabicPeriod"/>
            </a:pPr>
            <a:r>
              <a:rPr lang="en-US" sz="8000" dirty="0" smtClean="0">
                <a:solidFill>
                  <a:srgbClr val="FF0000"/>
                </a:solidFill>
                <a:latin typeface="Times New Roman" pitchFamily="18" charset="0"/>
                <a:cs typeface="Times New Roman" pitchFamily="18" charset="0"/>
              </a:rPr>
              <a:t>Who</a:t>
            </a:r>
            <a:r>
              <a:rPr lang="en-US" sz="8000" dirty="0" smtClean="0">
                <a:latin typeface="Times New Roman" pitchFamily="18" charset="0"/>
                <a:cs typeface="Times New Roman" pitchFamily="18" charset="0"/>
              </a:rPr>
              <a:t> – Engineer Member of IGTI ASME – STLE - AIChE - SPE for years / inventor noted in eleven patents.</a:t>
            </a:r>
          </a:p>
          <a:p>
            <a:pPr marL="514350" lvl="0" indent="-514350">
              <a:buFont typeface="+mj-lt"/>
              <a:buAutoNum type="arabicPeriod"/>
            </a:pPr>
            <a:r>
              <a:rPr lang="en-US" sz="8000" dirty="0" smtClean="0">
                <a:solidFill>
                  <a:srgbClr val="FF0000"/>
                </a:solidFill>
                <a:latin typeface="Times" pitchFamily="18" charset="0"/>
                <a:cs typeface="Times" pitchFamily="18" charset="0"/>
              </a:rPr>
              <a:t>What</a:t>
            </a:r>
            <a:r>
              <a:rPr lang="en-US" sz="8000" dirty="0" smtClean="0">
                <a:latin typeface="Times" pitchFamily="18" charset="0"/>
                <a:cs typeface="Times" pitchFamily="18" charset="0"/>
              </a:rPr>
              <a:t> - combined cycle is a gas turbine front with a second turbine behind it. Currently it is a gas turbine with a steam boiler heated by hot “thrust gas“ of the turbine making steam that goes through a steam turbine. Best efficiency heard 64 %.  The invention ( new tech ) is the hot thrust gas has water small droplet size etc mixed with said in a form that goes to steam quickly enough so that it enlarges said hot gases volume. The enlarged thrust gas flow makes an extractive turbine turn yielding lower capital cost and higher efficiency. Numbers gave me as improved efficiency fuel in electricity out are +12% gas fuel and14% liquid fuel . </a:t>
            </a:r>
          </a:p>
          <a:p>
            <a:pPr marL="514350" lvl="0" indent="-514350">
              <a:buFont typeface="+mj-lt"/>
              <a:buAutoNum type="arabicPeriod"/>
            </a:pPr>
            <a:r>
              <a:rPr lang="en-US" sz="8000" dirty="0" smtClean="0">
                <a:solidFill>
                  <a:srgbClr val="FF0000"/>
                </a:solidFill>
                <a:latin typeface="Times New Roman" pitchFamily="18" charset="0"/>
                <a:cs typeface="Times New Roman" pitchFamily="18" charset="0"/>
              </a:rPr>
              <a:t>When</a:t>
            </a:r>
            <a:r>
              <a:rPr lang="en-US" sz="8000" dirty="0" smtClean="0">
                <a:latin typeface="Times New Roman" pitchFamily="18" charset="0"/>
                <a:cs typeface="Times New Roman" pitchFamily="18" charset="0"/>
              </a:rPr>
              <a:t> – Now ! Told Big International Concerns Combined Tech of Patent and Patents pending and confirmed 12- 14 % combined cycle plus. An airplane application gave +30 % !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409039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1-25-16 gas turbine 2_4.jpg"/>
          <p:cNvPicPr>
            <a:picLocks noChangeAspect="1" noChangeArrowheads="1"/>
          </p:cNvPicPr>
          <p:nvPr/>
        </p:nvPicPr>
        <p:blipFill>
          <a:blip r:embed="rId2" cstate="print"/>
          <a:srcRect/>
          <a:stretch>
            <a:fillRect/>
          </a:stretch>
        </p:blipFill>
        <p:spPr bwMode="auto">
          <a:xfrm>
            <a:off x="96553" y="0"/>
            <a:ext cx="8950894"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1-25-16 gas turbine 2_1.jpg"/>
          <p:cNvPicPr>
            <a:picLocks noChangeAspect="1" noChangeArrowheads="1"/>
          </p:cNvPicPr>
          <p:nvPr/>
        </p:nvPicPr>
        <p:blipFill>
          <a:blip r:embed="rId2" cstate="print"/>
          <a:srcRect/>
          <a:stretch>
            <a:fillRect/>
          </a:stretch>
        </p:blipFill>
        <p:spPr bwMode="auto">
          <a:xfrm>
            <a:off x="99748" y="0"/>
            <a:ext cx="8944504"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latin typeface="Times" pitchFamily="18" charset="0"/>
                <a:cs typeface="Times" pitchFamily="18" charset="0"/>
              </a:rPr>
              <a:t>Steam Expansion Chamber</a:t>
            </a:r>
            <a:endParaRPr lang="en-US" sz="5400" dirty="0">
              <a:solidFill>
                <a:srgbClr val="FF0000"/>
              </a:solidFill>
              <a:latin typeface="Times" pitchFamily="18" charset="0"/>
              <a:cs typeface="Times" pitchFamily="18" charset="0"/>
            </a:endParaRPr>
          </a:p>
        </p:txBody>
      </p:sp>
      <p:pic>
        <p:nvPicPr>
          <p:cNvPr id="3" name="Content Placeholder 2"/>
          <p:cNvPicPr>
            <a:picLocks noGrp="1" noChangeAspect="1" noChangeArrowheads="1"/>
          </p:cNvPicPr>
          <p:nvPr>
            <p:ph idx="1"/>
          </p:nvPr>
        </p:nvPicPr>
        <p:blipFill>
          <a:blip r:embed="rId2" cstate="print"/>
          <a:srcRect/>
          <a:stretch>
            <a:fillRect/>
          </a:stretch>
        </p:blipFill>
        <p:spPr bwMode="auto">
          <a:xfrm>
            <a:off x="569049" y="1849438"/>
            <a:ext cx="8050353" cy="4048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52400" y="-111522"/>
            <a:ext cx="8915399" cy="66865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 y="152400"/>
            <a:ext cx="8839200" cy="565666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dirty="0" smtClean="0">
                <a:solidFill>
                  <a:srgbClr val="FF0000"/>
                </a:solidFill>
                <a:latin typeface="Times" pitchFamily="18" charset="0"/>
                <a:cs typeface="Times" pitchFamily="18" charset="0"/>
              </a:rPr>
              <a:t>Plus Cheaper Electricity </a:t>
            </a:r>
            <a:endParaRPr lang="en-US"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Times" pitchFamily="18" charset="0"/>
                <a:cs typeface="Times" pitchFamily="18" charset="0"/>
              </a:rPr>
              <a:t>The obvious is the more electricity out per unit of fuel in. The less obvious is efficiency of such less dependent on the size of electrical power generation plant. About the same for One to Five Hundred Mega Watt , therefore more plants less loss on electrical distribution. Less expensive faster start – shut down that steam turbine units !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B0F0"/>
                </a:solidFill>
                <a:latin typeface="Times New Roman" pitchFamily="18" charset="0"/>
                <a:cs typeface="Times New Roman" pitchFamily="18" charset="0"/>
              </a:rPr>
              <a:t>Decision Factors</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457200" lvl="0" indent="-457200">
              <a:buFont typeface="+mj-lt"/>
              <a:buAutoNum type="arabicPeriod"/>
            </a:pPr>
            <a:r>
              <a:rPr lang="en-US" sz="2100" dirty="0" smtClean="0">
                <a:latin typeface="Times" pitchFamily="18" charset="0"/>
                <a:cs typeface="Times" pitchFamily="18" charset="0"/>
              </a:rPr>
              <a:t>Twelve % gas – Fourteen % liquid up in fuel to electricity or mechanical energy output compared to combined cycle now in use. This would reduce carbon dioxide emissions by 12 – 14 % with additional emissions reduction with having less distance from electrical generation to electrical consumption.</a:t>
            </a:r>
          </a:p>
          <a:p>
            <a:pPr marL="457200" lvl="0" indent="-457200">
              <a:buFont typeface="+mj-lt"/>
              <a:buAutoNum type="arabicPeriod"/>
            </a:pPr>
            <a:r>
              <a:rPr lang="en-US" sz="2100" dirty="0" smtClean="0">
                <a:latin typeface="Times" pitchFamily="18" charset="0"/>
                <a:cs typeface="Times" pitchFamily="18" charset="0"/>
              </a:rPr>
              <a:t>Low capital cost combined cycle units, smaller and in greater numbers. Natural  gas fields availabilities opens that possibility.</a:t>
            </a:r>
          </a:p>
          <a:p>
            <a:pPr marL="457200" lvl="0" indent="-457200">
              <a:buFont typeface="+mj-lt"/>
              <a:buAutoNum type="arabicPeriod"/>
            </a:pPr>
            <a:r>
              <a:rPr lang="en-US" sz="2100" dirty="0" smtClean="0">
                <a:latin typeface="Times" pitchFamily="18" charset="0"/>
                <a:cs typeface="Times" pitchFamily="18" charset="0"/>
              </a:rPr>
              <a:t>The efficiency of gas turbine electrical generator units 1 to 400 MW is nearly the same which would greatly reduce electrical distribution losses.</a:t>
            </a:r>
          </a:p>
          <a:p>
            <a:pPr marL="457200" lvl="0" indent="-457200">
              <a:buFont typeface="+mj-lt"/>
              <a:buAutoNum type="arabicPeriod"/>
            </a:pPr>
            <a:r>
              <a:rPr lang="en-US" sz="2100" dirty="0" smtClean="0">
                <a:latin typeface="Times" pitchFamily="18" charset="0"/>
                <a:cs typeface="Times" pitchFamily="18" charset="0"/>
              </a:rPr>
              <a:t>Use in transportation marine, train combined cycle gas turbines systems.</a:t>
            </a:r>
          </a:p>
          <a:p>
            <a:pPr marL="457200" lvl="0" indent="-457200">
              <a:buFont typeface="+mj-lt"/>
              <a:buAutoNum type="arabicPeriod"/>
            </a:pPr>
            <a:r>
              <a:rPr lang="en-US" sz="2100" dirty="0" smtClean="0">
                <a:latin typeface="Times" pitchFamily="18" charset="0"/>
                <a:cs typeface="Times" pitchFamily="18" charset="0"/>
              </a:rPr>
              <a:t>Lighter per KW capacity than some  internal combustion systems.</a:t>
            </a:r>
            <a:endParaRPr lang="en-US" sz="2100" dirty="0">
              <a:latin typeface="Times" pitchFamily="18" charset="0"/>
              <a:cs typeface="Times" pitchFamily="18" charset="0"/>
            </a:endParaRPr>
          </a:p>
        </p:txBody>
      </p:sp>
    </p:spTree>
    <p:extLst>
      <p:ext uri="{BB962C8B-B14F-4D97-AF65-F5344CB8AC3E}">
        <p14:creationId xmlns:p14="http://schemas.microsoft.com/office/powerpoint/2010/main" xmlns="" val="1269646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TotalTime>
  <Words>490</Words>
  <Application>Microsoft Office PowerPoint</Application>
  <PresentationFormat>On-screen Show (4:3)</PresentationFormat>
  <Paragraphs>26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Game Changer ? / Water Swirled Into Gas Turbine Technology US Patent 8,671,696 ,  Second Ready to Issue and Third Pending !</vt:lpstr>
      <vt:lpstr>Electrical Generation New Combine Cycle US Patent 8,671,696 &amp; Pending</vt:lpstr>
      <vt:lpstr>Slide 3</vt:lpstr>
      <vt:lpstr>Slide 4</vt:lpstr>
      <vt:lpstr>Steam Expansion Chamber</vt:lpstr>
      <vt:lpstr>Slide 6</vt:lpstr>
      <vt:lpstr>Slide 7</vt:lpstr>
      <vt:lpstr>Plus Cheaper Electricity </vt:lpstr>
      <vt:lpstr>Decision Factors</vt:lpstr>
      <vt:lpstr>Slide 10</vt:lpstr>
      <vt:lpstr> Water Swirled Into Gas Turbine Technology – Thank You For Your Attention </vt:lpstr>
    </vt:vector>
  </TitlesOfParts>
  <Company>NYC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interactive wet welding systems</dc:title>
  <dc:creator>DOT</dc:creator>
  <cp:lastModifiedBy>mainpub</cp:lastModifiedBy>
  <cp:revision>153</cp:revision>
  <dcterms:created xsi:type="dcterms:W3CDTF">2012-08-10T11:59:52Z</dcterms:created>
  <dcterms:modified xsi:type="dcterms:W3CDTF">2016-02-12T18:07:37Z</dcterms:modified>
</cp:coreProperties>
</file>