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80" r:id="rId5"/>
    <p:sldId id="262" r:id="rId6"/>
    <p:sldId id="263" r:id="rId7"/>
    <p:sldId id="258" r:id="rId8"/>
    <p:sldId id="278" r:id="rId9"/>
    <p:sldId id="260" r:id="rId10"/>
    <p:sldId id="261" r:id="rId11"/>
    <p:sldId id="290" r:id="rId12"/>
    <p:sldId id="270" r:id="rId13"/>
    <p:sldId id="268" r:id="rId14"/>
    <p:sldId id="269" r:id="rId15"/>
    <p:sldId id="272" r:id="rId16"/>
    <p:sldId id="274" r:id="rId17"/>
    <p:sldId id="284" r:id="rId18"/>
    <p:sldId id="285" r:id="rId19"/>
    <p:sldId id="281" r:id="rId20"/>
    <p:sldId id="282" r:id="rId21"/>
    <p:sldId id="293" r:id="rId22"/>
    <p:sldId id="286" r:id="rId23"/>
    <p:sldId id="283" r:id="rId24"/>
    <p:sldId id="288" r:id="rId25"/>
    <p:sldId id="289" r:id="rId26"/>
    <p:sldId id="291" r:id="rId27"/>
    <p:sldId id="29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11/14/2015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11/14/2015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p14="http://schemas.microsoft.com/office/powerpoint/2010/main" xmlns=""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n@spemail.org"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weld@spemai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iche-metrony.org/" TargetMode="External"/><Relationship Id="rId2" Type="http://schemas.openxmlformats.org/officeDocument/2006/relationships/hyperlink" Target="http://nyne.spe.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lenandersen.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spto.gov/"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2.xml"/><Relationship Id="rId5" Type="http://schemas.openxmlformats.org/officeDocument/2006/relationships/hyperlink" Target="http://www.world-petroleum.org/" TargetMode="External"/><Relationship Id="rId4" Type="http://schemas.openxmlformats.org/officeDocument/2006/relationships/hyperlink" Target="http://www.leasonellis.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asmemetsection.org/" TargetMode="External"/><Relationship Id="rId2" Type="http://schemas.openxmlformats.org/officeDocument/2006/relationships/hyperlink" Target="http://www.aiche-metrony.org/" TargetMode="External"/><Relationship Id="rId1" Type="http://schemas.openxmlformats.org/officeDocument/2006/relationships/slideLayout" Target="../slideLayouts/slideLayout2.xml"/><Relationship Id="rId6" Type="http://schemas.openxmlformats.org/officeDocument/2006/relationships/hyperlink" Target="http://www.stle.org/" TargetMode="External"/><Relationship Id="rId5" Type="http://schemas.openxmlformats.org/officeDocument/2006/relationships/hyperlink" Target="http://www.ascemetsection.org/" TargetMode="External"/><Relationship Id="rId4" Type="http://schemas.openxmlformats.org/officeDocument/2006/relationships/hyperlink" Target="http://nyne.spe.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752599"/>
          </a:xfrm>
        </p:spPr>
        <p:txBody>
          <a:bodyPr>
            <a:normAutofit/>
          </a:bodyPr>
          <a:lstStyle/>
          <a:p>
            <a:r>
              <a:rPr lang="en-US" sz="3600" dirty="0" smtClean="0">
                <a:solidFill>
                  <a:srgbClr val="FF0000"/>
                </a:solidFill>
                <a:latin typeface="Times New Roman" pitchFamily="18" charset="0"/>
                <a:cs typeface="Times New Roman" pitchFamily="18" charset="0"/>
              </a:rPr>
              <a:t>Wet </a:t>
            </a:r>
            <a:r>
              <a:rPr lang="en-US" sz="3600" dirty="0">
                <a:solidFill>
                  <a:srgbClr val="FF0000"/>
                </a:solidFill>
                <a:latin typeface="Times New Roman" pitchFamily="18" charset="0"/>
                <a:cs typeface="Times New Roman" pitchFamily="18" charset="0"/>
              </a:rPr>
              <a:t>Welding with the </a:t>
            </a:r>
            <a:r>
              <a:rPr lang="en-US" sz="3600" dirty="0" smtClean="0">
                <a:solidFill>
                  <a:srgbClr val="FF0000"/>
                </a:solidFill>
                <a:latin typeface="Times New Roman" pitchFamily="18" charset="0"/>
                <a:cs typeface="Times New Roman" pitchFamily="18" charset="0"/>
              </a:rPr>
              <a:t>patented </a:t>
            </a:r>
            <a:r>
              <a:rPr lang="en-US" sz="3600" dirty="0">
                <a:solidFill>
                  <a:srgbClr val="FF0000"/>
                </a:solidFill>
                <a:latin typeface="Times New Roman" pitchFamily="18" charset="0"/>
                <a:cs typeface="Times New Roman" pitchFamily="18" charset="0"/>
              </a:rPr>
              <a:t>ran out the Benefaction jelled </a:t>
            </a:r>
            <a:r>
              <a:rPr lang="en-US" sz="3600" dirty="0" smtClean="0">
                <a:solidFill>
                  <a:srgbClr val="FF0000"/>
                </a:solidFill>
                <a:latin typeface="Times New Roman" pitchFamily="18" charset="0"/>
                <a:cs typeface="Times New Roman" pitchFamily="18" charset="0"/>
              </a:rPr>
              <a:t>water </a:t>
            </a:r>
            <a:r>
              <a:rPr lang="en-US" sz="3600" dirty="0">
                <a:solidFill>
                  <a:srgbClr val="FF0000"/>
                </a:solidFill>
                <a:latin typeface="Times New Roman" pitchFamily="18" charset="0"/>
                <a:cs typeface="Times New Roman" pitchFamily="18" charset="0"/>
              </a:rPr>
              <a:t>interactive “shielding envelope” </a:t>
            </a:r>
            <a:r>
              <a:rPr lang="en-US" sz="3600" dirty="0" smtClean="0">
                <a:solidFill>
                  <a:srgbClr val="FF0000"/>
                </a:solidFill>
                <a:latin typeface="Times New Roman" pitchFamily="18" charset="0"/>
                <a:cs typeface="Times New Roman" pitchFamily="18" charset="0"/>
              </a:rPr>
              <a:t>welding</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362200"/>
            <a:ext cx="6400800" cy="3276600"/>
          </a:xfrm>
        </p:spPr>
        <p:txBody>
          <a:bodyPr>
            <a:normAutofit fontScale="77500" lnSpcReduction="20000"/>
          </a:bodyPr>
          <a:lstStyle/>
          <a:p>
            <a:r>
              <a:rPr lang="en-US" dirty="0">
                <a:solidFill>
                  <a:srgbClr val="0070C0"/>
                </a:solidFill>
                <a:latin typeface="Times New Roman" pitchFamily="18" charset="0"/>
                <a:cs typeface="Times New Roman" pitchFamily="18" charset="0"/>
              </a:rPr>
              <a:t>Leonard M. </a:t>
            </a:r>
            <a:r>
              <a:rPr lang="en-US" dirty="0" smtClean="0">
                <a:solidFill>
                  <a:srgbClr val="0070C0"/>
                </a:solidFill>
                <a:latin typeface="Times New Roman" pitchFamily="18" charset="0"/>
                <a:cs typeface="Times New Roman" pitchFamily="18" charset="0"/>
              </a:rPr>
              <a:t>Andersen  / Wet Welding</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a:t>
            </a:r>
            <a:r>
              <a:rPr lang="en-US" dirty="0" smtClean="0">
                <a:solidFill>
                  <a:srgbClr val="0070C0"/>
                </a:solidFill>
                <a:latin typeface="Times New Roman" pitchFamily="18" charset="0"/>
                <a:cs typeface="Times New Roman" pitchFamily="18" charset="0"/>
              </a:rPr>
              <a:t>($~1400 </a:t>
            </a:r>
            <a:r>
              <a:rPr lang="en-US" dirty="0">
                <a:solidFill>
                  <a:srgbClr val="0070C0"/>
                </a:solidFill>
                <a:latin typeface="Times New Roman" pitchFamily="18" charset="0"/>
                <a:cs typeface="Times New Roman" pitchFamily="18" charset="0"/>
              </a:rPr>
              <a:t>per year Caller box at GPO 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dirty="0" smtClean="0">
                <a:solidFill>
                  <a:srgbClr val="0070C0"/>
                </a:solidFill>
                <a:latin typeface="Times New Roman" pitchFamily="18" charset="0"/>
                <a:cs typeface="Times New Roman" pitchFamily="18" charset="0"/>
                <a:hlinkClick r:id="rId3"/>
              </a:rPr>
              <a:t>len@</a:t>
            </a:r>
            <a:r>
              <a:rPr lang="en-US" dirty="0" smtClean="0">
                <a:solidFill>
                  <a:srgbClr val="0070C0"/>
                </a:solidFill>
                <a:latin typeface="Times New Roman" pitchFamily="18" charset="0"/>
                <a:cs typeface="Times New Roman" pitchFamily="18" charset="0"/>
              </a:rPr>
              <a:t>lenandersen.com  </a:t>
            </a:r>
            <a:r>
              <a:rPr lang="en-US" dirty="0" smtClean="0">
                <a:solidFill>
                  <a:srgbClr val="0070C0"/>
                </a:solidFill>
                <a:latin typeface="Times New Roman" pitchFamily="18" charset="0"/>
                <a:cs typeface="Times New Roman" pitchFamily="18" charset="0"/>
              </a:rPr>
              <a:t>, oil@lenandersen.com</a:t>
            </a:r>
            <a:endParaRPr lang="en-US" dirty="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solidFill>
                  <a:srgbClr val="00B0F0"/>
                </a:solidFill>
                <a:latin typeface="Times New Roman" pitchFamily="18" charset="0"/>
                <a:cs typeface="Times New Roman" pitchFamily="18" charset="0"/>
              </a:rPr>
              <a:t>Ship Repair Job Response Arabia Plan</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830763"/>
          </a:xfrm>
        </p:spPr>
        <p:txBody>
          <a:bodyPr>
            <a:normAutofit fontScale="62500" lnSpcReduction="20000"/>
          </a:bodyPr>
          <a:lstStyle/>
          <a:p>
            <a:pPr marL="0" indent="0">
              <a:buNone/>
            </a:pPr>
            <a:r>
              <a:rPr lang="en-US" sz="5600" dirty="0" smtClean="0">
                <a:latin typeface="Times New Roman" pitchFamily="18" charset="0"/>
                <a:cs typeface="Times New Roman" pitchFamily="18" charset="0"/>
              </a:rPr>
              <a:t>I did </a:t>
            </a:r>
            <a:r>
              <a:rPr lang="en-US" sz="5600" dirty="0">
                <a:latin typeface="Times New Roman" pitchFamily="18" charset="0"/>
                <a:cs typeface="Times New Roman" pitchFamily="18" charset="0"/>
              </a:rPr>
              <a:t>a large wet welding job in the Kingdom of Saudi Arabia and previously worked for the American Bureau of </a:t>
            </a:r>
            <a:r>
              <a:rPr lang="en-US" sz="5600" dirty="0" smtClean="0">
                <a:latin typeface="Times New Roman" pitchFamily="18" charset="0"/>
                <a:cs typeface="Times New Roman" pitchFamily="18" charset="0"/>
              </a:rPr>
              <a:t>Shipping before the “new” system. My </a:t>
            </a:r>
            <a:r>
              <a:rPr lang="en-US" sz="5600" dirty="0">
                <a:latin typeface="Times New Roman" pitchFamily="18" charset="0"/>
                <a:cs typeface="Times New Roman" pitchFamily="18" charset="0"/>
              </a:rPr>
              <a:t>underwater wet welding technology could have speeded up the project</a:t>
            </a:r>
            <a:r>
              <a:rPr lang="en-US" sz="5600" dirty="0" smtClean="0">
                <a:latin typeface="Times New Roman" pitchFamily="18" charset="0"/>
                <a:cs typeface="Times New Roman" pitchFamily="18" charset="0"/>
              </a:rPr>
              <a:t>. </a:t>
            </a:r>
            <a:endParaRPr lang="en-US" sz="5600" dirty="0">
              <a:latin typeface="Times New Roman" pitchFamily="18" charset="0"/>
              <a:cs typeface="Times New Roman" pitchFamily="18" charset="0"/>
            </a:endParaRPr>
          </a:p>
          <a:p>
            <a:pPr marL="0" indent="0">
              <a:buNone/>
            </a:pPr>
            <a:r>
              <a:rPr lang="en-US" sz="5600" dirty="0">
                <a:latin typeface="Times New Roman" pitchFamily="18" charset="0"/>
                <a:cs typeface="Times New Roman" pitchFamily="18" charset="0"/>
              </a:rPr>
              <a:t>With the mind set of me staging </a:t>
            </a:r>
            <a:r>
              <a:rPr lang="en-US" sz="5600" dirty="0" smtClean="0">
                <a:latin typeface="Times New Roman" pitchFamily="18" charset="0"/>
                <a:cs typeface="Times New Roman" pitchFamily="18" charset="0"/>
              </a:rPr>
              <a:t>in the Arabian Gulf / Persian Gulf and </a:t>
            </a:r>
            <a:r>
              <a:rPr lang="en-US" sz="5600" dirty="0">
                <a:latin typeface="Times New Roman" pitchFamily="18" charset="0"/>
                <a:cs typeface="Times New Roman" pitchFamily="18" charset="0"/>
              </a:rPr>
              <a:t>managing the </a:t>
            </a:r>
            <a:r>
              <a:rPr lang="en-US" sz="5600" dirty="0" smtClean="0">
                <a:latin typeface="Times New Roman" pitchFamily="18" charset="0"/>
                <a:cs typeface="Times New Roman" pitchFamily="18" charset="0"/>
              </a:rPr>
              <a:t>job of ship repair is do- able. Next Slide Action Steps</a:t>
            </a:r>
            <a:endParaRPr lang="en-US" sz="5600" dirty="0">
              <a:latin typeface="Times New Roman" pitchFamily="18" charset="0"/>
              <a:cs typeface="Times New Roman" pitchFamily="18" charset="0"/>
            </a:endParaRPr>
          </a:p>
          <a:p>
            <a:pPr marL="0" marR="0" indent="0">
              <a:spcBef>
                <a:spcPts val="0"/>
              </a:spcBef>
              <a:spcAft>
                <a:spcPts val="0"/>
              </a:spcAft>
              <a:buNone/>
            </a:pPr>
            <a:endParaRPr lang="en-US" sz="2800" dirty="0">
              <a:latin typeface="Times New Roman"/>
              <a:ea typeface="Calibri"/>
            </a:endParaRPr>
          </a:p>
        </p:txBody>
      </p:sp>
    </p:spTree>
    <p:extLst>
      <p:ext uri="{BB962C8B-B14F-4D97-AF65-F5344CB8AC3E}">
        <p14:creationId xmlns:p14="http://schemas.microsoft.com/office/powerpoint/2010/main" xmlns="" val="2238315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Ship Repair Action Steps!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latin typeface="Times New Roman" pitchFamily="18" charset="0"/>
                <a:cs typeface="Times New Roman" pitchFamily="18" charset="0"/>
              </a:rPr>
              <a:t>On </a:t>
            </a:r>
            <a:r>
              <a:rPr lang="en-US" dirty="0">
                <a:latin typeface="Times New Roman" pitchFamily="18" charset="0"/>
                <a:cs typeface="Times New Roman" pitchFamily="18" charset="0"/>
              </a:rPr>
              <a:t>the basis steel is an ABS EH-32 steel ( about a 60 K yield ) or  equivalent.</a:t>
            </a:r>
          </a:p>
          <a:p>
            <a:pPr marL="514350" indent="-514350">
              <a:buFont typeface="+mj-lt"/>
              <a:buAutoNum type="arabicParenR"/>
            </a:pPr>
            <a:r>
              <a:rPr lang="en-US" dirty="0" smtClean="0">
                <a:latin typeface="Times New Roman" pitchFamily="18" charset="0"/>
                <a:cs typeface="Times New Roman" pitchFamily="18" charset="0"/>
              </a:rPr>
              <a:t>Play </a:t>
            </a:r>
            <a:r>
              <a:rPr lang="en-US" dirty="0">
                <a:latin typeface="Times New Roman" pitchFamily="18" charset="0"/>
                <a:cs typeface="Times New Roman" pitchFamily="18" charset="0"/>
              </a:rPr>
              <a:t>your patch with difference “Wet Welding” 6013’s 6.5 mm x 450 mm fitting up / closing gaps welding.</a:t>
            </a:r>
          </a:p>
          <a:p>
            <a:pPr marL="514350" indent="-514350">
              <a:buFont typeface="+mj-lt"/>
              <a:buAutoNum type="arabicParenR"/>
            </a:pPr>
            <a:r>
              <a:rPr lang="en-US" dirty="0" smtClean="0">
                <a:latin typeface="Times New Roman" pitchFamily="18" charset="0"/>
                <a:cs typeface="Times New Roman" pitchFamily="18" charset="0"/>
              </a:rPr>
              <a:t>Grind </a:t>
            </a:r>
            <a:r>
              <a:rPr lang="en-US" dirty="0">
                <a:latin typeface="Times New Roman" pitchFamily="18" charset="0"/>
                <a:cs typeface="Times New Roman" pitchFamily="18" charset="0"/>
              </a:rPr>
              <a:t>out etc. to get good V with 6.5 mm root thickness.</a:t>
            </a:r>
          </a:p>
          <a:p>
            <a:pPr marL="514350" indent="-514350">
              <a:buFont typeface="+mj-lt"/>
              <a:buAutoNum type="arabicParenR"/>
            </a:pPr>
            <a:r>
              <a:rPr lang="en-US" dirty="0" smtClean="0">
                <a:latin typeface="Times New Roman" pitchFamily="18" charset="0"/>
                <a:cs typeface="Times New Roman" pitchFamily="18" charset="0"/>
              </a:rPr>
              <a:t>Replicate 1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a:t>
            </a:r>
            <a:r>
              <a:rPr lang="en-US" dirty="0">
                <a:latin typeface="Times New Roman" pitchFamily="18" charset="0"/>
                <a:cs typeface="Times New Roman" pitchFamily="18" charset="0"/>
              </a:rPr>
              <a:t>if required.</a:t>
            </a:r>
          </a:p>
          <a:p>
            <a:pPr marL="514350" indent="-514350">
              <a:buFont typeface="+mj-lt"/>
              <a:buAutoNum type="arabicParenR"/>
            </a:pPr>
            <a:r>
              <a:rPr lang="en-US" dirty="0" smtClean="0">
                <a:latin typeface="Times New Roman" pitchFamily="18" charset="0"/>
                <a:cs typeface="Times New Roman" pitchFamily="18" charset="0"/>
              </a:rPr>
              <a:t>Root </a:t>
            </a:r>
            <a:r>
              <a:rPr lang="en-US" dirty="0">
                <a:latin typeface="Times New Roman" pitchFamily="18" charset="0"/>
                <a:cs typeface="Times New Roman" pitchFamily="18" charset="0"/>
              </a:rPr>
              <a:t>and Hot pass with 8018-C3’s 4 x 350 mm “Wet Welding” sticks using the Len in and out of pudding welding technique.</a:t>
            </a:r>
          </a:p>
          <a:p>
            <a:pPr marL="514350" indent="-514350">
              <a:buFont typeface="+mj-lt"/>
              <a:buAutoNum type="arabicParenR"/>
            </a:pPr>
            <a:r>
              <a:rPr lang="en-US" dirty="0" smtClean="0">
                <a:latin typeface="Times New Roman" pitchFamily="18" charset="0"/>
                <a:cs typeface="Times New Roman" pitchFamily="18" charset="0"/>
              </a:rPr>
              <a:t>Fill </a:t>
            </a:r>
            <a:r>
              <a:rPr lang="en-US" dirty="0">
                <a:latin typeface="Times New Roman" pitchFamily="18" charset="0"/>
                <a:cs typeface="Times New Roman" pitchFamily="18" charset="0"/>
              </a:rPr>
              <a:t>passes and crown 6.5 mm thick with three time the width of the top of the groove using “Wet Welding” 6.5 mm x 450 mm sticks.</a:t>
            </a:r>
          </a:p>
          <a:p>
            <a:pPr marL="514350" indent="-514350">
              <a:buFont typeface="+mj-lt"/>
              <a:buAutoNum type="arabicParen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staging, all people materials there from first getting wet. Mock up work in Arabian Gulf ( twice salinity of normal sea water </a:t>
            </a:r>
            <a:r>
              <a:rPr lang="en-US" dirty="0" smtClean="0">
                <a:latin typeface="Times New Roman" pitchFamily="18" charset="0"/>
                <a:cs typeface="Times New Roman" pitchFamily="18" charset="0"/>
              </a:rPr>
              <a:t>and up to 40 C water temperature </a:t>
            </a:r>
            <a:r>
              <a:rPr lang="en-US" dirty="0">
                <a:latin typeface="Times New Roman" pitchFamily="18" charset="0"/>
                <a:cs typeface="Times New Roman" pitchFamily="18" charset="0"/>
              </a:rPr>
              <a:t>and steel  ( 70 yield ? ) would be helpful . The flip side of that is to get classing societies to sign off on that and having no idea what availability there is of qualified personnel etc.</a:t>
            </a:r>
          </a:p>
          <a:p>
            <a:pPr marL="0" marR="0" indent="0">
              <a:spcBef>
                <a:spcPts val="0"/>
              </a:spcBef>
              <a:spcAft>
                <a:spcPts val="0"/>
              </a:spcAft>
              <a:buNone/>
            </a:pPr>
            <a:endParaRPr lang="en-US" sz="1200" dirty="0">
              <a:latin typeface="Times New Roman"/>
              <a:ea typeface="Calibri"/>
            </a:endParaRPr>
          </a:p>
          <a:p>
            <a:endParaRPr lang="en-US" dirty="0"/>
          </a:p>
        </p:txBody>
      </p:sp>
    </p:spTree>
    <p:extLst>
      <p:ext uri="{BB962C8B-B14F-4D97-AF65-F5344CB8AC3E}">
        <p14:creationId xmlns:p14="http://schemas.microsoft.com/office/powerpoint/2010/main" xmlns="" val="314419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Pipelines Not Offshore and Cast Iron / Steel / Construction Work</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800" dirty="0" smtClean="0"/>
              <a:t>Cast Iron Water line repaired got on national TV.</a:t>
            </a:r>
          </a:p>
          <a:p>
            <a:pPr marL="0" indent="0">
              <a:buNone/>
            </a:pPr>
            <a:r>
              <a:rPr lang="en-US" sz="2800" dirty="0" smtClean="0"/>
              <a:t>Cast steel part of a US Naval Ship Repaired using system.</a:t>
            </a:r>
          </a:p>
          <a:p>
            <a:pPr marL="0" indent="0">
              <a:buNone/>
            </a:pPr>
            <a:r>
              <a:rPr lang="en-US" sz="2800" dirty="0"/>
              <a:t>The other was </a:t>
            </a:r>
            <a:r>
              <a:rPr lang="en-US" sz="2800" i="1" dirty="0"/>
              <a:t>wet</a:t>
            </a:r>
            <a:r>
              <a:rPr lang="en-US" sz="2800" dirty="0"/>
              <a:t> </a:t>
            </a:r>
            <a:r>
              <a:rPr lang="en-US" sz="2800" i="1" dirty="0"/>
              <a:t>welding</a:t>
            </a:r>
            <a:r>
              <a:rPr lang="en-US" sz="2800" dirty="0"/>
              <a:t> using </a:t>
            </a:r>
            <a:r>
              <a:rPr lang="en-US" sz="2800" dirty="0" smtClean="0"/>
              <a:t>6013 ( </a:t>
            </a:r>
            <a:r>
              <a:rPr lang="en-US" sz="2800" dirty="0"/>
              <a:t>18 x 1/4 inch </a:t>
            </a:r>
            <a:r>
              <a:rPr lang="en-US" sz="2800" dirty="0" smtClean="0"/>
              <a:t>) electrode </a:t>
            </a:r>
            <a:r>
              <a:rPr lang="en-US" sz="2800" dirty="0"/>
              <a:t>with about a 6 knot current. My position was somewhere between a flag to a hurricane or gale</a:t>
            </a:r>
            <a:r>
              <a:rPr lang="en-US" sz="2800" dirty="0" smtClean="0"/>
              <a:t>.</a:t>
            </a:r>
          </a:p>
          <a:p>
            <a:pPr marL="0" indent="0">
              <a:buNone/>
            </a:pPr>
            <a:r>
              <a:rPr lang="en-US" sz="2800" dirty="0"/>
              <a:t>Sheet Steel </a:t>
            </a:r>
            <a:r>
              <a:rPr lang="en-US" sz="2800" dirty="0" smtClean="0"/>
              <a:t>Piling water motion. Hundreds of feet done on patching mode</a:t>
            </a:r>
          </a:p>
          <a:p>
            <a:pPr marL="0" indent="0">
              <a:buNone/>
            </a:pPr>
            <a:r>
              <a:rPr lang="en-US" sz="2800" dirty="0" smtClean="0"/>
              <a:t>One job with Chevron sheet steel. Above water dry weld cracked out. Below water did not. Caught there attention.</a:t>
            </a:r>
          </a:p>
          <a:p>
            <a:pPr marL="0" indent="0">
              <a:buNone/>
            </a:pPr>
            <a:endParaRPr lang="en-US" dirty="0"/>
          </a:p>
        </p:txBody>
      </p:sp>
    </p:spTree>
    <p:extLst>
      <p:ext uri="{BB962C8B-B14F-4D97-AF65-F5344CB8AC3E}">
        <p14:creationId xmlns:p14="http://schemas.microsoft.com/office/powerpoint/2010/main" xmlns="" val="2679828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6.5 mm Quarter Inch Electrodes Wet</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These wet welding stick can be four time more productive than the old 3.2 mm slow wet weld. You can put in the weldment with 6.5 mm 450 mm electrodes and get production. </a:t>
            </a:r>
            <a:r>
              <a:rPr lang="en-US" dirty="0" smtClean="0">
                <a:latin typeface="Times New Roman" pitchFamily="18" charset="0"/>
                <a:cs typeface="Times New Roman" pitchFamily="18" charset="0"/>
              </a:rPr>
              <a:t>Being a larger person is helpful for quality of welds. Two wet welders. One 15 cm taller than the other one worked 6.5 x 450 mm electrodes and other 4.8 x 350 mm electrodes for ship repair wet welding.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26151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Higher Strength and Deeper Water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Times New Roman" pitchFamily="18" charset="0"/>
                <a:cs typeface="Times New Roman" pitchFamily="18" charset="0"/>
              </a:rPr>
              <a:t>For water interactive wet welding a base stick 8018-C3 was used to do </a:t>
            </a:r>
            <a:r>
              <a:rPr lang="en-US" dirty="0">
                <a:latin typeface="Times New Roman" pitchFamily="18" charset="0"/>
                <a:cs typeface="Times New Roman" pitchFamily="18" charset="0"/>
              </a:rPr>
              <a:t>higher </a:t>
            </a:r>
            <a:r>
              <a:rPr lang="en-US" dirty="0" smtClean="0">
                <a:latin typeface="Times New Roman" pitchFamily="18" charset="0"/>
                <a:cs typeface="Times New Roman" pitchFamily="18" charset="0"/>
              </a:rPr>
              <a:t>strength. With submarine steel of 1983 HY-80 I used Hastily 182 ( a high nickel stick ) . Given say a X70 pipeline API steel to weld in 10 msw I would go with go with 8018-C3. Also consider 8018-C2 or other electrode with the interactive coating. Nickel in the consumable causes the weldment to be smoother with less heat transfer area! On the 300 msw job I was told of I do not know what electrode was used. I seen weld specimens from the work.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286859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sz="5400" dirty="0" smtClean="0">
                <a:solidFill>
                  <a:srgbClr val="00B0F0"/>
                </a:solidFill>
                <a:latin typeface="Times New Roman" pitchFamily="18" charset="0"/>
                <a:cs typeface="Times New Roman" pitchFamily="18" charset="0"/>
              </a:rPr>
              <a:t>Naval Ship / Expensive Ship Permanent Repair </a:t>
            </a: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667000"/>
            <a:ext cx="8229600" cy="3459163"/>
          </a:xfrm>
        </p:spPr>
        <p:txBody>
          <a:bodyPr>
            <a:noAutofit/>
          </a:bodyPr>
          <a:lstStyle/>
          <a:p>
            <a:pPr marL="0" indent="0">
              <a:buNone/>
            </a:pPr>
            <a:r>
              <a:rPr lang="en-US" sz="3600" dirty="0" smtClean="0">
                <a:latin typeface="Times New Roman" pitchFamily="18" charset="0"/>
                <a:cs typeface="Times New Roman" pitchFamily="18" charset="0"/>
              </a:rPr>
              <a:t>I on a United States Navy contract </a:t>
            </a:r>
            <a:r>
              <a:rPr lang="en-US" sz="3600" dirty="0">
                <a:latin typeface="Times New Roman" pitchFamily="18" charset="0"/>
                <a:cs typeface="Times New Roman" pitchFamily="18" charset="0"/>
              </a:rPr>
              <a:t>supplied </a:t>
            </a:r>
            <a:r>
              <a:rPr lang="en-US" sz="3600" dirty="0" smtClean="0">
                <a:latin typeface="Times New Roman" pitchFamily="18" charset="0"/>
                <a:cs typeface="Times New Roman" pitchFamily="18" charset="0"/>
              </a:rPr>
              <a:t>Wet Welding 3.2 mm 7014’s for wet welding repair of US </a:t>
            </a:r>
            <a:r>
              <a:rPr lang="en-US" sz="3600" dirty="0">
                <a:latin typeface="Times New Roman" pitchFamily="18" charset="0"/>
                <a:cs typeface="Times New Roman" pitchFamily="18" charset="0"/>
              </a:rPr>
              <a:t>Navy </a:t>
            </a:r>
            <a:r>
              <a:rPr lang="en-US" sz="3600" dirty="0" smtClean="0">
                <a:latin typeface="Times New Roman" pitchFamily="18" charset="0"/>
                <a:cs typeface="Times New Roman" pitchFamily="18" charset="0"/>
              </a:rPr>
              <a:t>Destroyer Warship. Was told that the ship was scrapped  and the wet welds were found to be above expectations!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38884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solidFill>
                  <a:srgbClr val="00B0F0"/>
                </a:solidFill>
                <a:latin typeface="Times New Roman" pitchFamily="18" charset="0"/>
                <a:cs typeface="Times New Roman" pitchFamily="18" charset="0"/>
              </a:rPr>
              <a:t>Marine Salvage</a:t>
            </a:r>
            <a:br>
              <a:rPr lang="en-US" sz="5400" dirty="0">
                <a:solidFill>
                  <a:srgbClr val="00B0F0"/>
                </a:solidFill>
                <a:latin typeface="Times New Roman" pitchFamily="18" charset="0"/>
                <a:cs typeface="Times New Roman" pitchFamily="18" charset="0"/>
              </a:rPr>
            </a:br>
            <a:endParaRPr lang="en-US" sz="5400"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Samples the way samples should be. I sent ten 6013 450 mm x 6.5 mm electrodes to Kingdom of Saudi Arabia as sample. On a jack-up rig they were having a problem bringing a leg up with a storm coming. The diving concern used the ten sample electrodes for the necessary repair with wet welding electrodes sent and got 50,000 USD salvage award on the matter. The jack-up went to Japan for shipyard work. They looked carefully at the welds.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883553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n-US" sz="3200" dirty="0">
                <a:latin typeface="Times New Roman" pitchFamily="18" charset="0"/>
                <a:cs typeface="Times New Roman" pitchFamily="18" charset="0"/>
              </a:rPr>
              <a:t>Give enough knowledge pertaining to the technology to make decisions on it’s use.</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t>Swirl the puddle and in - out of the puddle and etc. techniques . </a:t>
            </a:r>
          </a:p>
          <a:p>
            <a:pPr marL="514350" indent="-514350">
              <a:buAutoNum type="arabicPeriod"/>
            </a:pPr>
            <a:r>
              <a:rPr lang="en-US" dirty="0" smtClean="0"/>
              <a:t>Base Electrode 6013 – 7014 swirl the puddle </a:t>
            </a:r>
          </a:p>
          <a:p>
            <a:pPr marL="514350" indent="-514350">
              <a:buAutoNum type="arabicPeriod"/>
            </a:pPr>
            <a:r>
              <a:rPr lang="en-US" dirty="0" smtClean="0"/>
              <a:t>Base Electrodes iron powder coated 7018 / 8018-C3 in – out of the puddle technique.</a:t>
            </a:r>
          </a:p>
          <a:p>
            <a:pPr marL="514350" indent="-514350">
              <a:buAutoNum type="arabicPeriod"/>
            </a:pPr>
            <a:r>
              <a:rPr lang="en-US" dirty="0" smtClean="0"/>
              <a:t>Keel coolers etc. pull an arc for thin material</a:t>
            </a:r>
            <a:endParaRPr lang="en-US" dirty="0"/>
          </a:p>
        </p:txBody>
      </p:sp>
    </p:spTree>
    <p:extLst>
      <p:ext uri="{BB962C8B-B14F-4D97-AF65-F5344CB8AC3E}">
        <p14:creationId xmlns:p14="http://schemas.microsoft.com/office/powerpoint/2010/main" xmlns="" val="112124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 Notes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Times New Roman" pitchFamily="18" charset="0"/>
                <a:cs typeface="Times New Roman" pitchFamily="18" charset="0"/>
              </a:rPr>
              <a:t>Underwater Wet Welding Thermit Device ( Two Patents / Got Answer ). </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In 1972 I started research leading to two patents on a device to make a wet weld with a small amount of electricity initiation. The bulk of the energy was from the chemical reaction of aluminum and black iron oxide giving molten steel at 2388 degrees Celsius . Central Intelligent Agency used it for the salvage of a Soviet Submarine 1970 to 1975. I was involved and no money in pocket , great stories. The salvage was done at 16500 fsw . Fits in money making going deeper and -----! Len answer for hyperbaric is </a:t>
            </a:r>
            <a:r>
              <a:rPr lang="en-US" dirty="0">
                <a:latin typeface="Times New Roman" pitchFamily="18" charset="0"/>
                <a:cs typeface="Times New Roman" pitchFamily="18" charset="0"/>
              </a:rPr>
              <a:t>7018’s Aluminum Powder To Aluminum Gas Augmented Arc Welding System. Best for Damp </a:t>
            </a:r>
            <a:r>
              <a:rPr lang="en-US" dirty="0" smtClean="0">
                <a:latin typeface="Times New Roman" pitchFamily="18" charset="0"/>
                <a:cs typeface="Times New Roman" pitchFamily="18" charset="0"/>
              </a:rPr>
              <a:t>Conditions beyond hyperbaric !</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Lets </a:t>
            </a:r>
            <a:r>
              <a:rPr lang="en-US" dirty="0">
                <a:latin typeface="Times New Roman" pitchFamily="18" charset="0"/>
                <a:cs typeface="Times New Roman" pitchFamily="18" charset="0"/>
              </a:rPr>
              <a:t>talk after.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45784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Len Terrific /Looking for Work Words</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1800" dirty="0" smtClean="0">
                <a:latin typeface="Times New Roman" pitchFamily="18" charset="0"/>
                <a:cs typeface="Times New Roman" pitchFamily="18" charset="0"/>
              </a:rPr>
              <a:t>Ways I can do you good !</a:t>
            </a:r>
          </a:p>
          <a:p>
            <a:pPr marL="0" indent="0">
              <a:buNone/>
            </a:pPr>
            <a:r>
              <a:rPr lang="en-US" sz="1800" dirty="0" smtClean="0">
                <a:latin typeface="Times New Roman" pitchFamily="18" charset="0"/>
                <a:cs typeface="Times New Roman" pitchFamily="18" charset="0"/>
              </a:rPr>
              <a:t>Welding Solutions / Say where and I am there. </a:t>
            </a:r>
          </a:p>
          <a:p>
            <a:pPr marL="0" indent="0">
              <a:buNone/>
            </a:pPr>
            <a:r>
              <a:rPr lang="en-US" sz="1800" dirty="0" smtClean="0">
                <a:latin typeface="Times New Roman" pitchFamily="18" charset="0"/>
                <a:cs typeface="Times New Roman" pitchFamily="18" charset="0"/>
              </a:rPr>
              <a:t>Underwater work. The technology presented is ROV empowering – engineer it – dive it</a:t>
            </a:r>
          </a:p>
          <a:p>
            <a:pPr marL="0" indent="0">
              <a:buNone/>
            </a:pPr>
            <a:r>
              <a:rPr lang="en-US" sz="1800" dirty="0" smtClean="0">
                <a:latin typeface="Times New Roman" pitchFamily="18" charset="0"/>
                <a:cs typeface="Times New Roman" pitchFamily="18" charset="0"/>
              </a:rPr>
              <a:t>Innovate – Done answers of technology challenges</a:t>
            </a:r>
          </a:p>
          <a:p>
            <a:pPr marL="0" indent="0">
              <a:buNone/>
            </a:pPr>
            <a:r>
              <a:rPr lang="en-US" sz="1800" dirty="0" smtClean="0">
                <a:latin typeface="Times New Roman" pitchFamily="18" charset="0"/>
                <a:cs typeface="Times New Roman" pitchFamily="18" charset="0"/>
              </a:rPr>
              <a:t>Money it – Have business background</a:t>
            </a:r>
          </a:p>
          <a:p>
            <a:pPr>
              <a:buNone/>
            </a:pPr>
            <a:r>
              <a:rPr lang="en-US" sz="1800" b="1" dirty="0" smtClean="0">
                <a:latin typeface="Times New Roman" pitchFamily="18" charset="0"/>
                <a:cs typeface="Times New Roman" pitchFamily="18" charset="0"/>
              </a:rPr>
              <a:t>Resume for Len Andersen –</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Underwater Engineer  Diver Construction Manager - Welding Inspector AWS CWI</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len</a:t>
            </a:r>
            <a:r>
              <a:rPr lang="en-US" sz="1800" b="1" dirty="0" smtClean="0">
                <a:latin typeface="Times New Roman" pitchFamily="18" charset="0"/>
                <a:cs typeface="Times New Roman" pitchFamily="18" charset="0"/>
                <a:hlinkClick r:id="rId2"/>
              </a:rPr>
              <a:t>@</a:t>
            </a:r>
            <a:r>
              <a:rPr lang="en-US" sz="1800" b="1" dirty="0" smtClean="0">
                <a:latin typeface="Times New Roman" pitchFamily="18" charset="0"/>
                <a:cs typeface="Times New Roman" pitchFamily="18" charset="0"/>
              </a:rPr>
              <a:t>lenandersen.com</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914-536-7101 / 800-428-4801</a:t>
            </a:r>
          </a:p>
          <a:p>
            <a:pPr>
              <a:buNone/>
            </a:pPr>
            <a:r>
              <a:rPr lang="en-US" sz="1800" dirty="0" smtClean="0">
                <a:latin typeface="Times New Roman" pitchFamily="18" charset="0"/>
                <a:cs typeface="Times New Roman" pitchFamily="18" charset="0"/>
              </a:rPr>
              <a:t> In marine construction I have worked as an engineer , marine diver , a manger with the company that had the largest contract for the largest petroleum company in the world and a world’s expert in underwater welding with five patents in underwater welding.  I have been involved in heavy construction projects in the range if 100 to 700 million dollars. My recent work was in civil engineering with a focus on welding and geotechnical. I had over twelve years with most recent employer and have option to continue. My focus there was in civil engineering. In that focus I attended over 100 ASCE metro section meetings on my own time.</a:t>
            </a:r>
            <a:endParaRPr lang="en-US" sz="1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672220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00B050"/>
                </a:solidFill>
                <a:latin typeface="Times New Roman" pitchFamily="18" charset="0"/>
                <a:cs typeface="Times New Roman" pitchFamily="18" charset="0"/>
              </a:rPr>
              <a:t>Water Interactive Coated Wet </a:t>
            </a:r>
            <a:r>
              <a:rPr lang="en-US" sz="3600" b="1" i="1" u="sng" dirty="0">
                <a:solidFill>
                  <a:srgbClr val="00B050"/>
                </a:solidFill>
                <a:latin typeface="Times New Roman" pitchFamily="18" charset="0"/>
                <a:cs typeface="Times New Roman" pitchFamily="18" charset="0"/>
              </a:rPr>
              <a:t>Welding</a:t>
            </a:r>
            <a:r>
              <a:rPr lang="en-US" b="1" i="1" u="sng" dirty="0">
                <a:solidFill>
                  <a:srgbClr val="00B050"/>
                </a:solidFill>
                <a:latin typeface="Times New Roman" pitchFamily="18" charset="0"/>
                <a:cs typeface="Times New Roman" pitchFamily="18" charset="0"/>
              </a:rPr>
              <a:t> </a:t>
            </a:r>
            <a:r>
              <a:rPr lang="en-US" b="1" i="1" u="sng" dirty="0" smtClean="0">
                <a:solidFill>
                  <a:srgbClr val="00B050"/>
                </a:solidFill>
                <a:latin typeface="Times New Roman" pitchFamily="18" charset="0"/>
                <a:cs typeface="Times New Roman" pitchFamily="18" charset="0"/>
              </a:rPr>
              <a:t>Consumables</a:t>
            </a:r>
            <a:endParaRPr lang="en-US"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latin typeface="Times New Roman" pitchFamily="18" charset="0"/>
                <a:cs typeface="Times New Roman" pitchFamily="18" charset="0"/>
              </a:rPr>
              <a:t>Water </a:t>
            </a:r>
            <a:r>
              <a:rPr lang="en-US" dirty="0">
                <a:latin typeface="Times New Roman" pitchFamily="18" charset="0"/>
                <a:cs typeface="Times New Roman" pitchFamily="18" charset="0"/>
              </a:rPr>
              <a:t>interactive wet welding systems allows for greater operability, depth, range of steel, quality to surface standards of steel. In welder-diver terms this </a:t>
            </a:r>
            <a:r>
              <a:rPr lang="en-US" dirty="0" smtClean="0">
                <a:latin typeface="Times New Roman" pitchFamily="18" charset="0"/>
                <a:cs typeface="Times New Roman" pitchFamily="18" charset="0"/>
              </a:rPr>
              <a:t>means </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Easier wet welding with larger diameter electrodes with more water motion, i.e. splash zone conditions. </a:t>
            </a:r>
            <a:r>
              <a:rPr lang="en-US" dirty="0" smtClean="0">
                <a:latin typeface="Times New Roman" pitchFamily="18" charset="0"/>
                <a:cs typeface="Times New Roman" pitchFamily="18" charset="0"/>
              </a:rPr>
              <a:t>Wet welds with 3.2 mm thick steel and  RCV </a:t>
            </a:r>
            <a:r>
              <a:rPr lang="en-US" dirty="0">
                <a:latin typeface="Times New Roman" pitchFamily="18" charset="0"/>
                <a:cs typeface="Times New Roman" pitchFamily="18" charset="0"/>
              </a:rPr>
              <a:t>(robot) </a:t>
            </a:r>
            <a:r>
              <a:rPr lang="en-US" dirty="0" smtClean="0">
                <a:latin typeface="Times New Roman" pitchFamily="18" charset="0"/>
                <a:cs typeface="Times New Roman" pitchFamily="18" charset="0"/>
              </a:rPr>
              <a:t>welds are happening with it. RCV I do not have details on.</a:t>
            </a:r>
            <a:endParaRPr lang="en-US" dirty="0">
              <a:latin typeface="Times New Roman" pitchFamily="18" charset="0"/>
              <a:cs typeface="Times New Roman" pitchFamily="18" charset="0"/>
            </a:endParaRPr>
          </a:p>
          <a:p>
            <a:pPr marL="514350" lvl="0" indent="-514350">
              <a:buFont typeface="+mj-lt"/>
              <a:buAutoNum type="arabicPeriod"/>
            </a:pPr>
            <a:r>
              <a:rPr lang="en-US" dirty="0">
                <a:latin typeface="Times New Roman" pitchFamily="18" charset="0"/>
                <a:cs typeface="Times New Roman" pitchFamily="18" charset="0"/>
              </a:rPr>
              <a:t>A </a:t>
            </a:r>
            <a:r>
              <a:rPr lang="en-US" dirty="0" smtClean="0">
                <a:latin typeface="Times New Roman" pitchFamily="18" charset="0"/>
                <a:cs typeface="Times New Roman" pitchFamily="18" charset="0"/>
              </a:rPr>
              <a:t>1000 foot </a:t>
            </a:r>
            <a:r>
              <a:rPr lang="en-US" dirty="0">
                <a:latin typeface="Times New Roman" pitchFamily="18" charset="0"/>
                <a:cs typeface="Times New Roman" pitchFamily="18" charset="0"/>
              </a:rPr>
              <a:t>offshore weld was reported on an offshore </a:t>
            </a:r>
            <a:r>
              <a:rPr lang="en-US" dirty="0" smtClean="0">
                <a:latin typeface="Times New Roman" pitchFamily="18" charset="0"/>
                <a:cs typeface="Times New Roman" pitchFamily="18" charset="0"/>
              </a:rPr>
              <a:t>job 1986. </a:t>
            </a:r>
            <a:r>
              <a:rPr lang="en-US" dirty="0">
                <a:latin typeface="Times New Roman" pitchFamily="18" charset="0"/>
                <a:cs typeface="Times New Roman" pitchFamily="18" charset="0"/>
              </a:rPr>
              <a:t>At the other end of the spectrum a potential for near surface work with wet - dry cycles and water motion.</a:t>
            </a:r>
          </a:p>
          <a:p>
            <a:pPr marL="514350" lvl="0" indent="-514350">
              <a:buFont typeface="+mj-lt"/>
              <a:buAutoNum type="arabicPeriod"/>
            </a:pPr>
            <a:r>
              <a:rPr lang="en-US" dirty="0">
                <a:latin typeface="Times New Roman" pitchFamily="18" charset="0"/>
                <a:cs typeface="Times New Roman" pitchFamily="18" charset="0"/>
              </a:rPr>
              <a:t>With higher skill iron powder coated electrodes </a:t>
            </a:r>
            <a:r>
              <a:rPr lang="en-US" dirty="0" smtClean="0">
                <a:latin typeface="Times New Roman" pitchFamily="18" charset="0"/>
                <a:cs typeface="Times New Roman" pitchFamily="18" charset="0"/>
              </a:rPr>
              <a:t>8018-C3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ABS </a:t>
            </a:r>
            <a:r>
              <a:rPr lang="en-US" dirty="0">
                <a:latin typeface="Times New Roman" pitchFamily="18" charset="0"/>
                <a:cs typeface="Times New Roman" pitchFamily="18" charset="0"/>
              </a:rPr>
              <a:t>EH-32 grade 66 thousand yield steel was wet welded yielding a weld with a hardness (Vickers 10) of 55 on the fusion </a:t>
            </a:r>
            <a:r>
              <a:rPr lang="en-US" dirty="0" smtClean="0">
                <a:latin typeface="Times New Roman" pitchFamily="18" charset="0"/>
                <a:cs typeface="Times New Roman" pitchFamily="18" charset="0"/>
              </a:rPr>
              <a:t>line 1981. Forty three in weldment first “New York Steel”. That </a:t>
            </a:r>
            <a:r>
              <a:rPr lang="en-US" dirty="0">
                <a:latin typeface="Times New Roman" pitchFamily="18" charset="0"/>
                <a:cs typeface="Times New Roman" pitchFamily="18" charset="0"/>
              </a:rPr>
              <a:t>better than surface performance!</a:t>
            </a:r>
          </a:p>
          <a:p>
            <a:pPr marL="514350" indent="-514350">
              <a:buFont typeface="+mj-lt"/>
              <a:buAutoNum type="arabicPeriod"/>
            </a:pPr>
            <a:r>
              <a:rPr lang="en-US" dirty="0">
                <a:latin typeface="Times New Roman" pitchFamily="18" charset="0"/>
                <a:cs typeface="Times New Roman" pitchFamily="18" charset="0"/>
              </a:rPr>
              <a:t>In a US NAVY conducted test 3/16” electrodes </a:t>
            </a:r>
            <a:r>
              <a:rPr lang="en-US" dirty="0" smtClean="0">
                <a:latin typeface="Times New Roman" pitchFamily="18" charset="0"/>
                <a:cs typeface="Times New Roman" pitchFamily="18" charset="0"/>
              </a:rPr>
              <a:t>butt </a:t>
            </a:r>
            <a:r>
              <a:rPr lang="en-US" dirty="0">
                <a:latin typeface="Times New Roman" pitchFamily="18" charset="0"/>
                <a:cs typeface="Times New Roman" pitchFamily="18" charset="0"/>
              </a:rPr>
              <a:t>welded A36 grade steel in the vertical and overhead positions in 21 fsw New York City </a:t>
            </a:r>
            <a:r>
              <a:rPr lang="en-US" dirty="0" smtClean="0">
                <a:latin typeface="Times New Roman" pitchFamily="18" charset="0"/>
                <a:cs typeface="Times New Roman" pitchFamily="18" charset="0"/>
              </a:rPr>
              <a:t>55 degrees </a:t>
            </a:r>
            <a:r>
              <a:rPr lang="en-US" dirty="0">
                <a:latin typeface="Times New Roman" pitchFamily="18" charset="0"/>
                <a:cs typeface="Times New Roman" pitchFamily="18" charset="0"/>
              </a:rPr>
              <a:t>Fahrenheit</a:t>
            </a:r>
            <a:r>
              <a:rPr lang="en-US" dirty="0" smtClean="0">
                <a:latin typeface="Times New Roman" pitchFamily="18" charset="0"/>
                <a:cs typeface="Times New Roman" pitchFamily="18" charset="0"/>
              </a:rPr>
              <a:t> harbor </a:t>
            </a:r>
            <a:r>
              <a:rPr lang="en-US" dirty="0">
                <a:latin typeface="Times New Roman" pitchFamily="18" charset="0"/>
                <a:cs typeface="Times New Roman" pitchFamily="18" charset="0"/>
              </a:rPr>
              <a:t>conditions. The welds were tested and the welds passed 2T-bend test and other test within the hull specifications of the US Navy. </a:t>
            </a:r>
          </a:p>
          <a:p>
            <a:pPr marL="514350" lvl="0" indent="-514350">
              <a:buFont typeface="+mj-lt"/>
              <a:buAutoNum type="arabicPeriod"/>
            </a:pPr>
            <a:r>
              <a:rPr lang="en-US" dirty="0">
                <a:latin typeface="Times New Roman" pitchFamily="18" charset="0"/>
                <a:cs typeface="Times New Roman" pitchFamily="18" charset="0"/>
              </a:rPr>
              <a:t>Used in Siberia for pipeline welding.</a:t>
            </a:r>
          </a:p>
          <a:p>
            <a:pPr marL="514350" lvl="0" indent="-514350">
              <a:buFont typeface="+mj-lt"/>
              <a:buAutoNum type="arabicPeriod"/>
            </a:pPr>
            <a:r>
              <a:rPr lang="en-US" dirty="0">
                <a:latin typeface="Times New Roman" pitchFamily="18" charset="0"/>
                <a:cs typeface="Times New Roman" pitchFamily="18" charset="0"/>
              </a:rPr>
              <a:t>Used </a:t>
            </a:r>
            <a:r>
              <a:rPr lang="en-US" dirty="0" smtClean="0">
                <a:latin typeface="Times New Roman" pitchFamily="18" charset="0"/>
                <a:cs typeface="Times New Roman" pitchFamily="18" charset="0"/>
              </a:rPr>
              <a:t>for sheet </a:t>
            </a:r>
            <a:r>
              <a:rPr lang="en-US" dirty="0">
                <a:latin typeface="Times New Roman" pitchFamily="18" charset="0"/>
                <a:cs typeface="Times New Roman" pitchFamily="18" charset="0"/>
              </a:rPr>
              <a:t>steel pile repair with water motion / splash zone in open water.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4090397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Continuation Resume for  </a:t>
            </a:r>
            <a:r>
              <a:rPr lang="en-US" sz="2200" dirty="0" smtClean="0">
                <a:latin typeface="Times New Roman" pitchFamily="18" charset="0"/>
                <a:cs typeface="Times New Roman" pitchFamily="18" charset="0"/>
              </a:rPr>
              <a:t>Len Andersen - Engineer - Construction Manager - Welding Inspector AWS CWI</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a:buNone/>
            </a:pPr>
            <a:r>
              <a:rPr lang="en-US" sz="1800" b="1" dirty="0" smtClean="0">
                <a:latin typeface="Times New Roman" pitchFamily="18" charset="0"/>
                <a:cs typeface="Times New Roman" pitchFamily="18" charset="0"/>
              </a:rPr>
              <a:t>Professional Experience</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Posted about 200 times AWS forum and 200 times on SPE Connect , am the liquid oxygen man who invented such injection and active member New York and New England Petroleum ( Society of Petroleum Engineers ) </a:t>
            </a:r>
            <a:r>
              <a:rPr lang="en-US" sz="1800" b="1" u="sng" dirty="0" smtClean="0">
                <a:latin typeface="Times New Roman" pitchFamily="18" charset="0"/>
                <a:cs typeface="Times New Roman" pitchFamily="18" charset="0"/>
                <a:hlinkClick r:id="rId2"/>
              </a:rPr>
              <a:t>http://nyne.spe.org</a:t>
            </a:r>
            <a:r>
              <a:rPr lang="en-US" sz="1800" b="1" dirty="0" smtClean="0">
                <a:latin typeface="Times New Roman" pitchFamily="18" charset="0"/>
                <a:cs typeface="Times New Roman" pitchFamily="18" charset="0"/>
              </a:rPr>
              <a:t> . Active in the New York Metropolitan section </a:t>
            </a:r>
            <a:r>
              <a:rPr lang="en-US" sz="1800" b="1" dirty="0" err="1" smtClean="0">
                <a:latin typeface="Times New Roman" pitchFamily="18" charset="0"/>
                <a:cs typeface="Times New Roman" pitchFamily="18" charset="0"/>
              </a:rPr>
              <a:t>AIChE</a:t>
            </a:r>
            <a:r>
              <a:rPr lang="en-US" sz="1800" b="1" dirty="0" smtClean="0">
                <a:latin typeface="Times New Roman" pitchFamily="18" charset="0"/>
                <a:cs typeface="Times New Roman" pitchFamily="18" charset="0"/>
              </a:rPr>
              <a:t> (  </a:t>
            </a:r>
            <a:r>
              <a:rPr lang="en-US" sz="1800" b="1" u="sng" dirty="0" smtClean="0">
                <a:latin typeface="Times New Roman" pitchFamily="18" charset="0"/>
                <a:cs typeface="Times New Roman" pitchFamily="18" charset="0"/>
                <a:hlinkClick r:id="rId3"/>
              </a:rPr>
              <a:t>www.aiche-metrony.org</a:t>
            </a:r>
            <a:r>
              <a:rPr lang="en-US" sz="1800" b="1" dirty="0" smtClean="0">
                <a:latin typeface="Times New Roman" pitchFamily="18" charset="0"/>
                <a:cs typeface="Times New Roman" pitchFamily="18" charset="0"/>
              </a:rPr>
              <a:t> ) attending most meeting last +8 years. Welding Inspector CWI / Construction Project Manager Employed October 2000 to May 2014  New York City Department of Transportation - Division of Bridges. Recently I have worked on a geotechnical situation ( foundation ) for the Willis Avenue Bridge (Largest Contract of the City of New York at 612 million with + 50 million cost over run). Such reflected a background as a </a:t>
            </a:r>
            <a:r>
              <a:rPr lang="en-US" sz="1800" b="1" dirty="0" err="1" smtClean="0">
                <a:latin typeface="Times New Roman" pitchFamily="18" charset="0"/>
                <a:cs typeface="Times New Roman" pitchFamily="18" charset="0"/>
              </a:rPr>
              <a:t>dockbuilder</a:t>
            </a:r>
            <a:r>
              <a:rPr lang="en-US" sz="1800" b="1" dirty="0" smtClean="0">
                <a:latin typeface="Times New Roman" pitchFamily="18" charset="0"/>
                <a:cs typeface="Times New Roman" pitchFamily="18" charset="0"/>
              </a:rPr>
              <a:t> member of </a:t>
            </a:r>
            <a:r>
              <a:rPr lang="en-US" sz="1800" b="1" dirty="0" err="1" smtClean="0">
                <a:latin typeface="Times New Roman" pitchFamily="18" charset="0"/>
                <a:cs typeface="Times New Roman" pitchFamily="18" charset="0"/>
              </a:rPr>
              <a:t>Dockbuilders</a:t>
            </a:r>
            <a:r>
              <a:rPr lang="en-US" sz="1800" b="1" dirty="0" smtClean="0">
                <a:latin typeface="Times New Roman" pitchFamily="18" charset="0"/>
                <a:cs typeface="Times New Roman" pitchFamily="18" charset="0"/>
              </a:rPr>
              <a:t> LU 1556 / 1456 since 1987 and attending +90% of civil engineering geotechnical ASCE meetings New York area last seven years.. Review of drawing of bridges, field inspection of bridges, doing inspection at the facilities that produce heavy welded and bolted steel assemblies for bridges. The projects which are participated in are in the range from 100 million USD to 700 million USD. I was the only American Welding Society AWS Certified Welding Inspector CWI that the City of New York employed.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80137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Patents In Effect Not Welding Related</a:t>
            </a:r>
            <a:endParaRPr lang="en-US" dirty="0"/>
          </a:p>
        </p:txBody>
      </p:sp>
      <p:sp>
        <p:nvSpPr>
          <p:cNvPr id="3" name="Content Placeholder 2"/>
          <p:cNvSpPr>
            <a:spLocks noGrp="1"/>
          </p:cNvSpPr>
          <p:nvPr>
            <p:ph idx="1"/>
          </p:nvPr>
        </p:nvSpPr>
        <p:spPr/>
        <p:txBody>
          <a:bodyPr>
            <a:noAutofit/>
          </a:bodyPr>
          <a:lstStyle/>
          <a:p>
            <a:pPr>
              <a:buNone/>
            </a:pPr>
            <a:r>
              <a:rPr lang="en-US" sz="2900" dirty="0" smtClean="0">
                <a:latin typeface="Times New Roman" pitchFamily="18" charset="0"/>
                <a:cs typeface="Times New Roman" pitchFamily="18" charset="0"/>
              </a:rPr>
              <a:t>METHOD AND APPARATUS FOR INCREASING THRUST OR OTHER USEFUL ENERGY OUTPUT OF A DEVICE WITH A ROTATING ELEMENT 8,671,696</a:t>
            </a:r>
          </a:p>
          <a:p>
            <a:pPr>
              <a:buNone/>
            </a:pPr>
            <a:r>
              <a:rPr lang="en-US" sz="2900" dirty="0" smtClean="0">
                <a:latin typeface="Times New Roman" pitchFamily="18" charset="0"/>
                <a:cs typeface="Times New Roman" pitchFamily="18" charset="0"/>
              </a:rPr>
              <a:t>Gas Turbine Thrust Fuel Efficiency Enhancement System Water (Volatile) Introduction Arrangement Method and Means 20120272635 </a:t>
            </a:r>
          </a:p>
          <a:p>
            <a:pPr>
              <a:buNone/>
            </a:pPr>
            <a:r>
              <a:rPr lang="en-US" sz="2900" dirty="0" smtClean="0">
                <a:latin typeface="Times New Roman" pitchFamily="18" charset="0"/>
                <a:cs typeface="Times New Roman" pitchFamily="18" charset="0"/>
              </a:rPr>
              <a:t>Lubricating/sealing oil-based composition and method of manufacture thereof - 6,358,891</a:t>
            </a:r>
            <a:endParaRPr lang="en-US" sz="29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Patented </a:t>
            </a:r>
            <a:r>
              <a:rPr lang="en-US" dirty="0">
                <a:latin typeface="Times New Roman" pitchFamily="18" charset="0"/>
                <a:cs typeface="Times New Roman" pitchFamily="18" charset="0"/>
              </a:rPr>
              <a:t>(patents </a:t>
            </a:r>
            <a:r>
              <a:rPr lang="en-US" dirty="0" smtClean="0">
                <a:latin typeface="Times New Roman" pitchFamily="18" charset="0"/>
                <a:cs typeface="Times New Roman" pitchFamily="18" charset="0"/>
              </a:rPr>
              <a:t>expired)</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Coated electrode for arc welding 4,804,818 issued February 14, 1989 </a:t>
            </a:r>
          </a:p>
          <a:p>
            <a:pPr marL="0" indent="0">
              <a:buNone/>
            </a:pPr>
            <a:r>
              <a:rPr lang="en-US" dirty="0">
                <a:latin typeface="Times New Roman" pitchFamily="18" charset="0"/>
                <a:cs typeface="Times New Roman" pitchFamily="18" charset="0"/>
              </a:rPr>
              <a:t>2. Electrode for arc welding and method for underwater welding 4,568,813 issued February 4, 1986</a:t>
            </a:r>
          </a:p>
          <a:p>
            <a:pPr marL="0" indent="0">
              <a:buNone/>
            </a:pPr>
            <a:r>
              <a:rPr lang="en-US" dirty="0">
                <a:latin typeface="Times New Roman" pitchFamily="18" charset="0"/>
                <a:cs typeface="Times New Roman" pitchFamily="18" charset="0"/>
              </a:rPr>
              <a:t>3. Gelatinous coating for arc welding and method for underwater welding 4,220,487 issued September 2, 1980</a:t>
            </a:r>
          </a:p>
          <a:p>
            <a:pPr marL="0" indent="0">
              <a:buNone/>
            </a:pPr>
            <a:r>
              <a:rPr lang="en-US" dirty="0" smtClean="0">
                <a:latin typeface="Times New Roman" pitchFamily="18" charset="0"/>
                <a:cs typeface="Times New Roman" pitchFamily="18" charset="0"/>
              </a:rPr>
              <a:t>4. </a:t>
            </a:r>
            <a:r>
              <a:rPr lang="en-US" dirty="0">
                <a:latin typeface="Times New Roman" pitchFamily="18" charset="0"/>
                <a:cs typeface="Times New Roman" pitchFamily="18" charset="0"/>
              </a:rPr>
              <a:t>Exothermic welding device   4,062,485 issued December 13, 1977</a:t>
            </a:r>
          </a:p>
          <a:p>
            <a:pPr marL="0" indent="0">
              <a:buNone/>
            </a:pP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Device for salvaging metal objects and salvaging method number 3,871,315 issued March 18, 1975) technologies such will be done at much lower cost! </a:t>
            </a:r>
          </a:p>
          <a:p>
            <a:endParaRPr lang="en-US" dirty="0"/>
          </a:p>
        </p:txBody>
      </p:sp>
    </p:spTree>
    <p:extLst>
      <p:ext uri="{BB962C8B-B14F-4D97-AF65-F5344CB8AC3E}">
        <p14:creationId xmlns:p14="http://schemas.microsoft.com/office/powerpoint/2010/main" xmlns="" val="2877998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lumMod val="95000"/>
                    <a:lumOff val="5000"/>
                  </a:schemeClr>
                </a:solidFill>
                <a:latin typeface="Times New Roman" pitchFamily="18" charset="0"/>
                <a:cs typeface="Times New Roman" pitchFamily="18" charset="0"/>
              </a:rPr>
              <a:t>Send Work to / Call / Meet</a:t>
            </a:r>
          </a:p>
          <a:p>
            <a:pPr marL="0" indent="0">
              <a:buNone/>
            </a:pPr>
            <a:r>
              <a:rPr lang="en-US" dirty="0">
                <a:solidFill>
                  <a:schemeClr val="tx1">
                    <a:lumMod val="95000"/>
                    <a:lumOff val="5000"/>
                  </a:schemeClr>
                </a:solidFill>
                <a:latin typeface="Times New Roman" pitchFamily="18" charset="0"/>
                <a:cs typeface="Times New Roman" pitchFamily="18" charset="0"/>
              </a:rPr>
              <a:t>Leonard M. Andersen</a:t>
            </a:r>
          </a:p>
          <a:p>
            <a:pPr marL="0" indent="0">
              <a:buNone/>
            </a:pPr>
            <a:r>
              <a:rPr lang="en-US" dirty="0">
                <a:solidFill>
                  <a:schemeClr val="tx1">
                    <a:lumMod val="95000"/>
                    <a:lumOff val="5000"/>
                  </a:schemeClr>
                </a:solidFill>
                <a:latin typeface="Times New Roman" pitchFamily="18" charset="0"/>
                <a:cs typeface="Times New Roman" pitchFamily="18" charset="0"/>
              </a:rPr>
              <a:t>POB 1529 / NY, NY 10116 ($</a:t>
            </a:r>
            <a:r>
              <a:rPr lang="en-US" dirty="0" smtClean="0">
                <a:solidFill>
                  <a:schemeClr val="tx1">
                    <a:lumMod val="95000"/>
                    <a:lumOff val="5000"/>
                  </a:schemeClr>
                </a:solidFill>
                <a:latin typeface="Times New Roman" pitchFamily="18" charset="0"/>
                <a:cs typeface="Times New Roman" pitchFamily="18" charset="0"/>
              </a:rPr>
              <a:t>1240 </a:t>
            </a:r>
            <a:r>
              <a:rPr lang="en-US" dirty="0">
                <a:solidFill>
                  <a:schemeClr val="tx1">
                    <a:lumMod val="95000"/>
                    <a:lumOff val="5000"/>
                  </a:schemeClr>
                </a:solidFill>
                <a:latin typeface="Times New Roman" pitchFamily="18" charset="0"/>
                <a:cs typeface="Times New Roman" pitchFamily="18" charset="0"/>
              </a:rPr>
              <a:t>per year Caller box at GPO NY, NY) Most Secure Mail Service at Largest Post Office </a:t>
            </a:r>
          </a:p>
          <a:p>
            <a:pPr marL="0" indent="0">
              <a:buNone/>
            </a:pPr>
            <a:r>
              <a:rPr lang="en-US" dirty="0">
                <a:solidFill>
                  <a:schemeClr val="tx1">
                    <a:lumMod val="95000"/>
                    <a:lumOff val="5000"/>
                  </a:schemeClr>
                </a:solidFill>
                <a:latin typeface="Times New Roman" pitchFamily="18" charset="0"/>
                <a:cs typeface="Times New Roman" pitchFamily="18" charset="0"/>
              </a:rPr>
              <a:t>914-536-7101 Cell Phone </a:t>
            </a:r>
            <a:r>
              <a:rPr lang="en-US" dirty="0" smtClean="0">
                <a:solidFill>
                  <a:schemeClr val="tx1">
                    <a:lumMod val="95000"/>
                    <a:lumOff val="5000"/>
                  </a:schemeClr>
                </a:solidFill>
                <a:latin typeface="Times New Roman" pitchFamily="18" charset="0"/>
                <a:cs typeface="Times New Roman" pitchFamily="18" charset="0"/>
              </a:rPr>
              <a:t>/ </a:t>
            </a:r>
            <a:r>
              <a:rPr lang="en-US" dirty="0">
                <a:solidFill>
                  <a:schemeClr val="tx1">
                    <a:lumMod val="95000"/>
                    <a:lumOff val="5000"/>
                  </a:schemeClr>
                </a:solidFill>
                <a:latin typeface="Times New Roman" pitchFamily="18" charset="0"/>
                <a:cs typeface="Times New Roman" pitchFamily="18" charset="0"/>
              </a:rPr>
              <a:t>914-237-7689 (H)  </a:t>
            </a:r>
          </a:p>
          <a:p>
            <a:pPr marL="0" indent="0">
              <a:buNone/>
            </a:pPr>
            <a:r>
              <a:rPr lang="en-US" u="sng" dirty="0" smtClean="0">
                <a:solidFill>
                  <a:schemeClr val="tx1">
                    <a:lumMod val="95000"/>
                    <a:lumOff val="5000"/>
                  </a:schemeClr>
                </a:solidFill>
                <a:latin typeface="Times New Roman" pitchFamily="18" charset="0"/>
                <a:cs typeface="Times New Roman" pitchFamily="18" charset="0"/>
                <a:hlinkClick r:id="rId2" tooltip="http://www.lenandersen.com/"/>
              </a:rPr>
              <a:t>www.lenandersen.com</a:t>
            </a:r>
            <a:endParaRPr lang="en-US" dirty="0">
              <a:solidFill>
                <a:schemeClr val="tx1">
                  <a:lumMod val="95000"/>
                  <a:lumOff val="5000"/>
                </a:schemeClr>
              </a:solidFill>
              <a:latin typeface="Times New Roman" pitchFamily="18" charset="0"/>
              <a:cs typeface="Times New Roman" pitchFamily="18" charset="0"/>
            </a:endParaRPr>
          </a:p>
          <a:p>
            <a:pPr marL="0" indent="0">
              <a:buNone/>
            </a:pPr>
            <a:r>
              <a:rPr lang="en-US" dirty="0" smtClean="0">
                <a:solidFill>
                  <a:schemeClr val="tx1">
                    <a:lumMod val="95000"/>
                    <a:lumOff val="5000"/>
                  </a:schemeClr>
                </a:solidFill>
                <a:latin typeface="Times New Roman" pitchFamily="18" charset="0"/>
                <a:cs typeface="Times New Roman" pitchFamily="18" charset="0"/>
              </a:rPr>
              <a:t>len@lenandersen.com</a:t>
            </a:r>
            <a:endParaRPr lang="en-US" dirty="0">
              <a:solidFill>
                <a:schemeClr val="tx1">
                  <a:lumMod val="95000"/>
                  <a:lumOff val="5000"/>
                </a:schemeClr>
              </a:solidFill>
              <a:latin typeface="Times New Roman" pitchFamily="18" charset="0"/>
              <a:cs typeface="Times New Roman" pitchFamily="18" charset="0"/>
            </a:endParaRPr>
          </a:p>
          <a:p>
            <a:pPr marL="0" indent="0" algn="ctr">
              <a:buNone/>
            </a:pPr>
            <a:endParaRPr lang="en-US" dirty="0"/>
          </a:p>
        </p:txBody>
      </p:sp>
    </p:spTree>
    <p:extLst>
      <p:ext uri="{BB962C8B-B14F-4D97-AF65-F5344CB8AC3E}">
        <p14:creationId xmlns:p14="http://schemas.microsoft.com/office/powerpoint/2010/main" xmlns="" val="9757307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Weld Pipelines Offshore </a:t>
            </a:r>
            <a:r>
              <a:rPr lang="en-US" dirty="0" smtClean="0"/>
              <a:t>/ Slide 4 detailed</a:t>
            </a:r>
            <a:r>
              <a:rPr lang="en-US" dirty="0"/>
              <a:t>.</a:t>
            </a:r>
          </a:p>
        </p:txBody>
      </p:sp>
      <p:sp>
        <p:nvSpPr>
          <p:cNvPr id="3" name="Content Placeholder 2"/>
          <p:cNvSpPr>
            <a:spLocks noGrp="1"/>
          </p:cNvSpPr>
          <p:nvPr>
            <p:ph idx="1"/>
          </p:nvPr>
        </p:nvSpPr>
        <p:spPr>
          <a:xfrm>
            <a:off x="457200" y="1447800"/>
            <a:ext cx="8229600" cy="4678363"/>
          </a:xfrm>
        </p:spPr>
        <p:txBody>
          <a:bodyPr>
            <a:noAutofit/>
          </a:bodyPr>
          <a:lstStyle/>
          <a:p>
            <a:pPr marL="0" indent="0">
              <a:buNone/>
            </a:pPr>
            <a:r>
              <a:rPr lang="en-US" sz="1400" dirty="0">
                <a:latin typeface="Times New Roman" pitchFamily="18" charset="0"/>
                <a:cs typeface="Times New Roman" pitchFamily="18" charset="0"/>
              </a:rPr>
              <a:t>The “past” spool piece with flange done on surface / hyperbaric / mechanical</a:t>
            </a:r>
          </a:p>
          <a:p>
            <a:r>
              <a:rPr lang="en-US" sz="1400" dirty="0" smtClean="0">
                <a:latin typeface="Times New Roman" pitchFamily="18" charset="0"/>
                <a:cs typeface="Times New Roman" pitchFamily="18" charset="0"/>
              </a:rPr>
              <a:t>Doing with </a:t>
            </a:r>
            <a:r>
              <a:rPr lang="en-US" sz="1400" dirty="0">
                <a:latin typeface="Times New Roman" pitchFamily="18" charset="0"/>
                <a:cs typeface="Times New Roman" pitchFamily="18" charset="0"/>
              </a:rPr>
              <a:t>my wet welding </a:t>
            </a:r>
            <a:r>
              <a:rPr lang="en-US" sz="1400" dirty="0" smtClean="0">
                <a:latin typeface="Times New Roman" pitchFamily="18" charset="0"/>
                <a:cs typeface="Times New Roman" pitchFamily="18" charset="0"/>
              </a:rPr>
              <a:t>an </a:t>
            </a:r>
            <a:r>
              <a:rPr lang="en-US" sz="1400" dirty="0">
                <a:latin typeface="Times New Roman" pitchFamily="18" charset="0"/>
                <a:cs typeface="Times New Roman" pitchFamily="18" charset="0"/>
              </a:rPr>
              <a:t>oil or gas line on seafloor spool piece insertion. Prep oxy arc cut, mechanical and/or arc gouge grind </a:t>
            </a:r>
          </a:p>
          <a:p>
            <a:r>
              <a:rPr lang="en-US" sz="1400" dirty="0">
                <a:latin typeface="Times New Roman" pitchFamily="18" charset="0"/>
                <a:cs typeface="Times New Roman" pitchFamily="18" charset="0"/>
              </a:rPr>
              <a:t>Surface coat all prep’ed areas ( rust coat ) and cover adjoining areas ( taped on newspaper worked )  </a:t>
            </a:r>
          </a:p>
          <a:p>
            <a:r>
              <a:rPr lang="en-US" sz="1400" dirty="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1400" dirty="0"/>
              <a:t>. The closer to a normal surface alignment the better.  My perspective is wet welding with an air or hydraulic power chisel knocking the slag off, hand tool and power grind between passes wet welder diver up against X-Ray discretion for offshore pipelines.   First three passes done with 3.2 mm electrodes .  Fill passes with 4.8 mm and a heavy cap pass using 6.5 mm .  My perspective on a pipeline in service for five years or more is that repairing to 1104 standards is illogical in that the many places in the pipeline is at 80 percent or less of original 1104 capability. The wet welding pass is followed with an air or hydraulic power chisel knocking the slag off, hand tool and power grind between passes wet welder diver up against X-Ray discretion for offshore pipelines.   First three passes done with 3.2 mm electrodes .  Fill passes with 4.8 mm and a heavy cap pass using 6.5 mm . Big job done with a 2.5 cm hole every heat affected 6 o’clock position for miles. I am not sure is it was a plug weld or patch. </a:t>
            </a:r>
          </a:p>
          <a:p>
            <a:r>
              <a:rPr lang="en-US" sz="1400" dirty="0"/>
              <a:t>In cases of water injection lines or gas lines a fish mouth and prep plate would work with water interactive welding. My view if permanent iron powder high quality wet weld it !</a:t>
            </a:r>
          </a:p>
          <a:p>
            <a:pPr marL="0" indent="0">
              <a:buNone/>
            </a:pPr>
            <a:endParaRPr lang="en-US" sz="1400" dirty="0"/>
          </a:p>
        </p:txBody>
      </p:sp>
    </p:spTree>
    <p:extLst>
      <p:ext uri="{BB962C8B-B14F-4D97-AF65-F5344CB8AC3E}">
        <p14:creationId xmlns:p14="http://schemas.microsoft.com/office/powerpoint/2010/main" xmlns="" val="39480524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itchFamily="18" charset="0"/>
                <a:cs typeface="Times New Roman" pitchFamily="18" charset="0"/>
              </a:rPr>
              <a:t>Offshore Platforms / Say what you will pay for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Slide </a:t>
            </a:r>
            <a:r>
              <a:rPr lang="en-US" dirty="0" smtClean="0">
                <a:latin typeface="Times New Roman" pitchFamily="18" charset="0"/>
                <a:cs typeface="Times New Roman" pitchFamily="18" charset="0"/>
              </a:rPr>
              <a:t>5 </a:t>
            </a:r>
            <a:r>
              <a:rPr lang="en-US" dirty="0">
                <a:latin typeface="Times New Roman" pitchFamily="18" charset="0"/>
                <a:cs typeface="Times New Roman" pitchFamily="18" charset="0"/>
              </a:rPr>
              <a:t>detailed.</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p>
        </p:txBody>
      </p:sp>
    </p:spTree>
    <p:extLst>
      <p:ext uri="{BB962C8B-B14F-4D97-AF65-F5344CB8AC3E}">
        <p14:creationId xmlns:p14="http://schemas.microsoft.com/office/powerpoint/2010/main" xmlns="" val="4160144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Times New Roman" pitchFamily="18" charset="0"/>
                <a:cs typeface="Times New Roman" pitchFamily="18" charset="0"/>
              </a:rPr>
              <a:t>Resume Part I Details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fontScale="25000" lnSpcReduction="20000"/>
          </a:bodyPr>
          <a:lstStyle/>
          <a:p>
            <a:pPr>
              <a:buNone/>
            </a:pPr>
            <a:r>
              <a:rPr lang="en-US" sz="6400" dirty="0" smtClean="0">
                <a:latin typeface="Times New Roman" pitchFamily="18" charset="0"/>
                <a:cs typeface="Times New Roman" pitchFamily="18" charset="0"/>
              </a:rPr>
              <a:t>Resume for Len Andersen Petroleum Journalist ( Freelance ) Engineer</a:t>
            </a:r>
            <a:br>
              <a:rPr lang="en-US" sz="6400" dirty="0" smtClean="0">
                <a:latin typeface="Times New Roman" pitchFamily="18" charset="0"/>
                <a:cs typeface="Times New Roman" pitchFamily="18" charset="0"/>
              </a:rPr>
            </a:br>
            <a:r>
              <a:rPr lang="en-US" sz="6400" dirty="0" smtClean="0">
                <a:latin typeface="Times New Roman" pitchFamily="18" charset="0"/>
                <a:cs typeface="Times New Roman" pitchFamily="18" charset="0"/>
              </a:rPr>
              <a:t>Leonard M. Andersen </a:t>
            </a:r>
            <a:r>
              <a:rPr lang="en-US" sz="6400" dirty="0" smtClean="0">
                <a:latin typeface="Times New Roman" pitchFamily="18" charset="0"/>
                <a:cs typeface="Times New Roman" pitchFamily="18" charset="0"/>
              </a:rPr>
              <a:t>len@lenandersen.com   </a:t>
            </a:r>
            <a:r>
              <a:rPr lang="en-US" sz="6400" dirty="0" smtClean="0">
                <a:latin typeface="Times New Roman" pitchFamily="18" charset="0"/>
                <a:cs typeface="Times New Roman" pitchFamily="18" charset="0"/>
              </a:rPr>
              <a:t>/ </a:t>
            </a:r>
            <a:r>
              <a:rPr lang="en-US" sz="6400" u="sng" dirty="0" smtClean="0">
                <a:latin typeface="Times New Roman" pitchFamily="18" charset="0"/>
                <a:cs typeface="Times New Roman" pitchFamily="18" charset="0"/>
                <a:hlinkClick r:id="rId2"/>
              </a:rPr>
              <a:t>www.lenandersen.com</a:t>
            </a:r>
            <a:endParaRPr lang="en-US" sz="6400" dirty="0" smtClean="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Education</a:t>
            </a:r>
          </a:p>
          <a:p>
            <a:pPr marL="0" indent="0">
              <a:buNone/>
            </a:pPr>
            <a:r>
              <a:rPr lang="en-US" sz="6400" b="1" dirty="0" smtClean="0">
                <a:latin typeface="Times New Roman" pitchFamily="18" charset="0"/>
                <a:cs typeface="Times New Roman" pitchFamily="18" charset="0"/>
              </a:rPr>
              <a:t>SEC Registered Representative ( Stock broker ) Qualified Security Training Corporation NYC trained</a:t>
            </a:r>
            <a:endParaRPr lang="en-US" sz="6400" dirty="0" smtClean="0">
              <a:latin typeface="Times New Roman" pitchFamily="18" charset="0"/>
              <a:cs typeface="Times New Roman" pitchFamily="18" charset="0"/>
            </a:endParaRPr>
          </a:p>
          <a:p>
            <a:pPr marL="0" indent="0">
              <a:buNone/>
            </a:pPr>
            <a:r>
              <a:rPr lang="en-US" sz="6400" b="1" dirty="0" err="1" smtClean="0">
                <a:latin typeface="Times New Roman" pitchFamily="18" charset="0"/>
                <a:cs typeface="Times New Roman" pitchFamily="18" charset="0"/>
              </a:rPr>
              <a:t>BSChE</a:t>
            </a:r>
            <a:r>
              <a:rPr lang="en-US" sz="6400" b="1" dirty="0" smtClean="0">
                <a:latin typeface="Times New Roman" pitchFamily="18" charset="0"/>
                <a:cs typeface="Times New Roman" pitchFamily="18" charset="0"/>
              </a:rPr>
              <a:t> ( BS of Chemical Engineering ), University of Arizona, Tucson, Arizona</a:t>
            </a:r>
            <a:endParaRPr lang="en-US" sz="6400" dirty="0" smtClean="0">
              <a:latin typeface="Times New Roman" pitchFamily="18" charset="0"/>
              <a:cs typeface="Times New Roman" pitchFamily="18" charset="0"/>
            </a:endParaRPr>
          </a:p>
          <a:p>
            <a:pPr marL="0" indent="0">
              <a:buNone/>
            </a:pPr>
            <a:r>
              <a:rPr lang="en-US" sz="6400" b="1" dirty="0" smtClean="0">
                <a:latin typeface="Times New Roman" pitchFamily="18" charset="0"/>
                <a:cs typeface="Times New Roman" pitchFamily="18" charset="0"/>
              </a:rPr>
              <a:t>Diploma in Marine Diving, </a:t>
            </a:r>
            <a:r>
              <a:rPr lang="en-US" sz="6400" dirty="0" smtClean="0">
                <a:latin typeface="Times New Roman" pitchFamily="18" charset="0"/>
                <a:cs typeface="Times New Roman" pitchFamily="18" charset="0"/>
              </a:rPr>
              <a:t>National Polytechnic College of Engineering and </a:t>
            </a:r>
            <a:r>
              <a:rPr lang="en-US" sz="6400" dirty="0" err="1" smtClean="0">
                <a:latin typeface="Times New Roman" pitchFamily="18" charset="0"/>
                <a:cs typeface="Times New Roman" pitchFamily="18" charset="0"/>
              </a:rPr>
              <a:t>Oceaneering</a:t>
            </a:r>
            <a:r>
              <a:rPr lang="en-US" sz="6400" dirty="0" smtClean="0">
                <a:latin typeface="Times New Roman" pitchFamily="18" charset="0"/>
                <a:cs typeface="Times New Roman" pitchFamily="18" charset="0"/>
              </a:rPr>
              <a:t>, Wilmington CA</a:t>
            </a:r>
          </a:p>
          <a:p>
            <a:pPr marL="0" indent="0">
              <a:buNone/>
            </a:pPr>
            <a:r>
              <a:rPr lang="en-US" sz="6400" b="1" dirty="0" smtClean="0">
                <a:latin typeface="Times New Roman" pitchFamily="18" charset="0"/>
                <a:cs typeface="Times New Roman" pitchFamily="18" charset="0"/>
              </a:rPr>
              <a:t>Associates of Applied Science of Chemical Technology</a:t>
            </a:r>
            <a:r>
              <a:rPr lang="en-US" sz="6400" dirty="0" smtClean="0">
                <a:latin typeface="Times New Roman" pitchFamily="18" charset="0"/>
                <a:cs typeface="Times New Roman" pitchFamily="18" charset="0"/>
              </a:rPr>
              <a:t>, Westchester Community College, Valhalla NY</a:t>
            </a:r>
          </a:p>
          <a:p>
            <a:pPr marL="0" indent="0">
              <a:buNone/>
            </a:pPr>
            <a:r>
              <a:rPr lang="en-US" sz="6400" b="1" dirty="0" smtClean="0">
                <a:latin typeface="Times New Roman" pitchFamily="18" charset="0"/>
                <a:cs typeface="Times New Roman" pitchFamily="18" charset="0"/>
              </a:rPr>
              <a:t>US Army Engineering School</a:t>
            </a:r>
            <a:r>
              <a:rPr lang="en-US" sz="6400" dirty="0" smtClean="0">
                <a:latin typeface="Times New Roman" pitchFamily="18" charset="0"/>
                <a:cs typeface="Times New Roman" pitchFamily="18" charset="0"/>
              </a:rPr>
              <a:t>, Fort Belvoir VA, Society of Petroleum Engineers, Short Courses</a:t>
            </a:r>
          </a:p>
          <a:p>
            <a:pPr marL="0" indent="0">
              <a:buNone/>
            </a:pPr>
            <a:r>
              <a:rPr lang="en-US" sz="6400" b="1" dirty="0" smtClean="0">
                <a:latin typeface="Times New Roman" pitchFamily="18" charset="0"/>
                <a:cs typeface="Times New Roman" pitchFamily="18" charset="0"/>
              </a:rPr>
              <a:t>American Welding Society</a:t>
            </a:r>
            <a:r>
              <a:rPr lang="en-US" sz="6400" dirty="0" smtClean="0">
                <a:latin typeface="Times New Roman" pitchFamily="18" charset="0"/>
                <a:cs typeface="Times New Roman" pitchFamily="18" charset="0"/>
              </a:rPr>
              <a:t>, Course leading to CWI (Certified Welding Inspector) qualification</a:t>
            </a:r>
          </a:p>
          <a:p>
            <a:pPr marL="0" indent="0">
              <a:buNone/>
            </a:pPr>
            <a:r>
              <a:rPr lang="en-US" sz="6400" b="1" u="sng" dirty="0" smtClean="0">
                <a:latin typeface="Times New Roman" pitchFamily="18" charset="0"/>
                <a:cs typeface="Times New Roman" pitchFamily="18" charset="0"/>
                <a:hlinkClick r:id="rId3"/>
              </a:rPr>
              <a:t>www.uspto.gov</a:t>
            </a:r>
            <a:r>
              <a:rPr lang="en-US" sz="6400" dirty="0" smtClean="0">
                <a:latin typeface="Times New Roman" pitchFamily="18" charset="0"/>
                <a:cs typeface="Times New Roman" pitchFamily="18" charset="0"/>
              </a:rPr>
              <a:t> coursed Inventor Writer of Patents, Wrote More Than Ten Patents and +100 Invention Disclosures and Replied To official Patent Office Actions under the "Supervision" of Patent Attorney Ed Ellis 914 </a:t>
            </a:r>
            <a:r>
              <a:rPr lang="en-US" sz="6400" u="sng" dirty="0" smtClean="0">
                <a:latin typeface="Times New Roman" pitchFamily="18" charset="0"/>
                <a:cs typeface="Times New Roman" pitchFamily="18" charset="0"/>
                <a:hlinkClick r:id="rId4" tooltip="http://www.leasonellis.com/"/>
              </a:rPr>
              <a:t>www.LeasonEllis.com</a:t>
            </a:r>
            <a:endParaRPr lang="en-US" sz="6400" dirty="0" smtClean="0">
              <a:latin typeface="Times New Roman" pitchFamily="18" charset="0"/>
              <a:cs typeface="Times New Roman" pitchFamily="18" charset="0"/>
            </a:endParaRPr>
          </a:p>
          <a:p>
            <a:pPr>
              <a:buNone/>
            </a:pPr>
            <a:r>
              <a:rPr lang="en-US" sz="6400" b="1" dirty="0" smtClean="0">
                <a:latin typeface="Times New Roman" pitchFamily="18" charset="0"/>
                <a:cs typeface="Times New Roman" pitchFamily="18" charset="0"/>
              </a:rPr>
              <a:t>Journalist Background </a:t>
            </a:r>
            <a:r>
              <a:rPr lang="en-US" sz="64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Worked as a journalist at every World Petroleum Congress (  </a:t>
            </a:r>
            <a:r>
              <a:rPr lang="en-US" sz="5600" dirty="0" smtClean="0">
                <a:latin typeface="Times New Roman" pitchFamily="18" charset="0"/>
                <a:cs typeface="Times New Roman" pitchFamily="18" charset="0"/>
                <a:hlinkClick r:id="rId5"/>
              </a:rPr>
              <a:t>www.world petroleum.org</a:t>
            </a:r>
            <a:r>
              <a:rPr lang="en-US" sz="5600" i="1"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WPC since 1986. In China 1997 I broke the story of China’s stated intension of doubling its petroleum production in five years which was front page on the “Wall Street Journal” and other newspapers. In the past I have been a freelance journalist with “Oil Gas Journal” and “World Oil” etc.. My work in Commonwealth of Independent States includes Siberia , Kiev , Moscow , Saint Petersburg and all states east of Moscow. My Russian language spoken abilities are limited but exercised for more than twenty years. </a:t>
            </a:r>
          </a:p>
          <a:p>
            <a:pPr>
              <a:buNone/>
            </a:pPr>
            <a:r>
              <a:rPr lang="en-US" sz="5600" dirty="0" smtClean="0">
                <a:latin typeface="Times New Roman" pitchFamily="18" charset="0"/>
                <a:cs typeface="Times New Roman" pitchFamily="18" charset="0"/>
              </a:rPr>
              <a:t>Welding Inspector – Site Engineer </a:t>
            </a:r>
          </a:p>
          <a:p>
            <a:pPr>
              <a:buNone/>
            </a:pPr>
            <a:r>
              <a:rPr lang="en-US" sz="5600" dirty="0" smtClean="0">
                <a:latin typeface="Times New Roman" pitchFamily="18" charset="0"/>
                <a:cs typeface="Times New Roman" pitchFamily="18" charset="0"/>
              </a:rPr>
              <a:t>Construction Project Manager  - NYCDOT Division of Bridges October 2000 to May 2014</a:t>
            </a:r>
          </a:p>
          <a:p>
            <a:endParaRPr lang="en-US" dirty="0"/>
          </a:p>
        </p:txBody>
      </p:sp>
    </p:spTree>
    <p:extLst>
      <p:ext uri="{BB962C8B-B14F-4D97-AF65-F5344CB8AC3E}">
        <p14:creationId xmlns:p14="http://schemas.microsoft.com/office/powerpoint/2010/main" xmlns="" val="717729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600" dirty="0"/>
              <a:t>Len Terrific /Looking for Work </a:t>
            </a:r>
            <a:r>
              <a:rPr lang="en-US" sz="2600" dirty="0" smtClean="0"/>
              <a:t>Words Resume </a:t>
            </a:r>
            <a:r>
              <a:rPr lang="en-US" sz="2600" dirty="0"/>
              <a:t>Part </a:t>
            </a:r>
            <a:r>
              <a:rPr lang="en-US" sz="2600" dirty="0" smtClean="0"/>
              <a:t>Il </a:t>
            </a:r>
            <a:r>
              <a:rPr lang="en-US" sz="2600" dirty="0"/>
              <a:t>Details</a:t>
            </a:r>
          </a:p>
        </p:txBody>
      </p:sp>
      <p:sp>
        <p:nvSpPr>
          <p:cNvPr id="3" name="Content Placeholder 2"/>
          <p:cNvSpPr>
            <a:spLocks noGrp="1"/>
          </p:cNvSpPr>
          <p:nvPr>
            <p:ph idx="1"/>
          </p:nvPr>
        </p:nvSpPr>
        <p:spPr>
          <a:xfrm>
            <a:off x="457200" y="762000"/>
            <a:ext cx="8229600" cy="5364163"/>
          </a:xfrm>
        </p:spPr>
        <p:txBody>
          <a:bodyPr>
            <a:normAutofit fontScale="25000" lnSpcReduction="20000"/>
          </a:bodyPr>
          <a:lstStyle/>
          <a:p>
            <a:pPr>
              <a:buNone/>
            </a:pPr>
            <a:r>
              <a:rPr lang="en-US" sz="4400" dirty="0" smtClean="0">
                <a:latin typeface="Times New Roman" pitchFamily="18" charset="0"/>
                <a:cs typeface="Times New Roman" pitchFamily="18" charset="0"/>
              </a:rPr>
              <a:t>Concurrent on going work outside full time employment! I participated in professional society events including AWS's -Underwater Welding and Cutting- November 12 2012 "Interactive Wet Welding" presentation to the AWS annual meeting. In the Kingdom of Saudi Arabia March 2011 I gave a welding inspection daylong workshop and presented a paper at an engineering event! At the ASCE sponsored www.orthotropic-bridge.org event I gave a class in welding inspection for bridges! 2008 International Orthotropic Bridge Conference One-Day Workshop, "Welding Inspection of Orthotropic Decks Workshop". As an experienced American Welding Society AWS Certified Welding Inspector CWI I have inputted into the AWS forum online with about 200 separate postings and attended meetings. As an active ASCE Metro section New York City area www.ascesection.org member I attended over sixty evening presentations and about three full day , half day presentations a year since 2006 Last plus twelve years I have spoken Chinese every day at work. Worked in Spanish language in Mexico, Spain etc., and Arabic in the Kingdom of Saudi Arabia for near a year, Norwegian in Norway etc. for about six months and worked in the Russian language. In journalism I covered the World Petroleum Congress www.world-petroleum.org events 2002 Rio de Janeiro Brazil , 2005 Johannesburg South Africa , 2008 Madrid Spain , 2011 Doha Qatar and Moscow Russia 2014 June 15-19 as an accredited journalist. Fellow journalist mentioned at the last one, "You know everyone". Inventing one patent issued in Lubricating / Motor Oil and two pending in Gas Turbine Technology which I wrote. Pursuant to such I attended STLE ( www.stle.org ) events and International Gas Turbine Institute (IGTI) ASME events.</a:t>
            </a:r>
          </a:p>
          <a:p>
            <a:pPr>
              <a:buNone/>
            </a:pPr>
            <a:r>
              <a:rPr lang="en-US" sz="4400" dirty="0" smtClean="0">
                <a:latin typeface="Times New Roman" pitchFamily="18" charset="0"/>
                <a:cs typeface="Times New Roman" pitchFamily="18" charset="0"/>
              </a:rPr>
              <a:t> 1995 – 2000 Process engineering / construction manager in Kingdom of Saudi Arabia ( Oil Slug to Environmentally acceptable solids, water and crude oil ) , Mexico Surface facilities Process Engineering. Engineer doing consulting / Welding Engineering Inspection for American Bureau of Shipping and New York City</a:t>
            </a:r>
          </a:p>
          <a:p>
            <a:pPr>
              <a:buNone/>
            </a:pPr>
            <a:r>
              <a:rPr lang="en-US" sz="4400" dirty="0" smtClean="0">
                <a:latin typeface="Times New Roman" pitchFamily="18" charset="0"/>
                <a:cs typeface="Times New Roman" pitchFamily="18" charset="0"/>
              </a:rPr>
              <a:t>1995 </a:t>
            </a:r>
            <a:r>
              <a:rPr lang="en-US" sz="4400" dirty="0" err="1" smtClean="0">
                <a:latin typeface="Times New Roman" pitchFamily="18" charset="0"/>
                <a:cs typeface="Times New Roman" pitchFamily="18" charset="0"/>
              </a:rPr>
              <a:t>Econergy</a:t>
            </a:r>
            <a:r>
              <a:rPr lang="en-US" sz="4400" dirty="0" smtClean="0">
                <a:latin typeface="Times New Roman" pitchFamily="18" charset="0"/>
                <a:cs typeface="Times New Roman" pitchFamily="18" charset="0"/>
              </a:rPr>
              <a:t> Associates Chemical Engineering</a:t>
            </a:r>
          </a:p>
          <a:p>
            <a:pPr>
              <a:buNone/>
            </a:pPr>
            <a:r>
              <a:rPr lang="en-US" sz="4400" b="1" dirty="0" smtClean="0">
                <a:latin typeface="Times New Roman" pitchFamily="18" charset="0"/>
                <a:cs typeface="Times New Roman" pitchFamily="18" charset="0"/>
              </a:rPr>
              <a:t>Non-Professional Experience</a:t>
            </a:r>
            <a:r>
              <a:rPr lang="en-US" sz="4400" dirty="0" smtClean="0">
                <a:latin typeface="Times New Roman" pitchFamily="18" charset="0"/>
                <a:cs typeface="Times New Roman" pitchFamily="18" charset="0"/>
              </a:rPr>
              <a:t> Carpenter heavy construction +10 years prior to 2000 and continued in the Union for input on engineering work from union members as a </a:t>
            </a:r>
            <a:r>
              <a:rPr lang="en-US" sz="4400" dirty="0" err="1" smtClean="0">
                <a:latin typeface="Times New Roman" pitchFamily="18" charset="0"/>
                <a:cs typeface="Times New Roman" pitchFamily="18" charset="0"/>
              </a:rPr>
              <a:t>dockbuilder</a:t>
            </a:r>
            <a:r>
              <a:rPr lang="en-US" sz="4400" dirty="0" smtClean="0">
                <a:latin typeface="Times New Roman" pitchFamily="18" charset="0"/>
                <a:cs typeface="Times New Roman" pitchFamily="18" charset="0"/>
              </a:rPr>
              <a:t> member of </a:t>
            </a:r>
            <a:r>
              <a:rPr lang="en-US" sz="4400" dirty="0" err="1" smtClean="0">
                <a:latin typeface="Times New Roman" pitchFamily="18" charset="0"/>
                <a:cs typeface="Times New Roman" pitchFamily="18" charset="0"/>
              </a:rPr>
              <a:t>Dockbuilders</a:t>
            </a:r>
            <a:r>
              <a:rPr lang="en-US" sz="4400" dirty="0" smtClean="0">
                <a:latin typeface="Times New Roman" pitchFamily="18" charset="0"/>
                <a:cs typeface="Times New Roman" pitchFamily="18" charset="0"/>
              </a:rPr>
              <a:t> LU 1556 / 1456 since 1987, conductor Subway New York City Transit Authority - lifelong interest in</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railroading, Merchant Seaman Norwegian and Danish Flag New York City Licensed Taxi Driver prior to 2000. </a:t>
            </a:r>
          </a:p>
          <a:p>
            <a:pPr>
              <a:buNone/>
            </a:pPr>
            <a:r>
              <a:rPr lang="en-US" sz="4400" b="1" dirty="0" smtClean="0">
                <a:latin typeface="Times New Roman" pitchFamily="18" charset="0"/>
                <a:cs typeface="Times New Roman" pitchFamily="18" charset="0"/>
              </a:rPr>
              <a:t>Skills</a:t>
            </a:r>
            <a:r>
              <a:rPr lang="en-US" sz="4400" dirty="0" smtClean="0">
                <a:latin typeface="Times New Roman" pitchFamily="18" charset="0"/>
                <a:cs typeface="Times New Roman" pitchFamily="18" charset="0"/>
              </a:rPr>
              <a:t> - Manager , Innovation, dealing with people</a:t>
            </a:r>
          </a:p>
          <a:p>
            <a:pPr>
              <a:buNone/>
            </a:pPr>
            <a:r>
              <a:rPr lang="en-US" sz="4400" b="1" dirty="0" smtClean="0">
                <a:latin typeface="Times New Roman" pitchFamily="18" charset="0"/>
                <a:cs typeface="Times New Roman" pitchFamily="18" charset="0"/>
              </a:rPr>
              <a:t>Active Memberships in Engineering and Technical Societies</a:t>
            </a: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Metro New York Section, American Institute of Chemical Engineers attends meetings member</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hlinkClick r:id="rId2"/>
              </a:rPr>
              <a:t>www.aiche-metrony.org</a:t>
            </a: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The Metropolitan Section of the American Society of Mechanical Engineers (ASME) in New York City attends meetings as a member metsection@asme.org / </a:t>
            </a:r>
            <a:r>
              <a:rPr lang="en-US" sz="4400" dirty="0" smtClean="0">
                <a:latin typeface="Times New Roman" pitchFamily="18" charset="0"/>
                <a:cs typeface="Times New Roman" pitchFamily="18" charset="0"/>
                <a:hlinkClick r:id="rId3"/>
              </a:rPr>
              <a:t>www.asmemetsection.org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New York and New England Petroleum ( Society of Petroleum Engineers ) </a:t>
            </a:r>
            <a:r>
              <a:rPr lang="en-US" sz="4400" dirty="0" smtClean="0">
                <a:latin typeface="Times New Roman" pitchFamily="18" charset="0"/>
                <a:cs typeface="Times New Roman" pitchFamily="18" charset="0"/>
                <a:hlinkClick r:id="rId4"/>
              </a:rPr>
              <a:t>http://nyne.spe.org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ASCE Metropolitan Section the local section of the American Society of Civil Engineers (ASCE) in the</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New York City metro area attending two or more meetings monthly member and out of town events</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president@ascemetsection.org</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hlinkClick r:id="rId5"/>
              </a:rPr>
              <a:t>www.ascemetsection.org</a:t>
            </a:r>
            <a:endParaRPr lang="en-US" sz="4400" dirty="0" smtClean="0">
              <a:latin typeface="Times New Roman" pitchFamily="18" charset="0"/>
              <a:cs typeface="Times New Roman" pitchFamily="18" charset="0"/>
            </a:endParaRPr>
          </a:p>
          <a:p>
            <a:pPr>
              <a:buNone/>
            </a:pPr>
            <a:r>
              <a:rPr lang="en-US" sz="4400" dirty="0" smtClean="0">
                <a:latin typeface="Times New Roman" pitchFamily="18" charset="0"/>
                <a:cs typeface="Times New Roman" pitchFamily="18" charset="0"/>
              </a:rPr>
              <a:t>American Welding Society ( www.aws.org ) local leader at rfwaite@rfwaite.com www.rfwaite.com</a:t>
            </a:r>
            <a:br>
              <a:rPr lang="en-US" sz="4400" dirty="0" smtClean="0">
                <a:latin typeface="Times New Roman" pitchFamily="18" charset="0"/>
                <a:cs typeface="Times New Roman" pitchFamily="18" charset="0"/>
              </a:rPr>
            </a:br>
            <a:endParaRPr lang="en-US" sz="4400" dirty="0" smtClean="0">
              <a:latin typeface="Times New Roman" pitchFamily="18" charset="0"/>
              <a:cs typeface="Times New Roman" pitchFamily="18" charset="0"/>
            </a:endParaRPr>
          </a:p>
          <a:p>
            <a:pPr lvl="0">
              <a:buNone/>
            </a:pPr>
            <a:r>
              <a:rPr lang="en-US" sz="4400" dirty="0" smtClean="0">
                <a:latin typeface="Times New Roman" pitchFamily="18" charset="0"/>
                <a:cs typeface="Times New Roman" pitchFamily="18" charset="0"/>
              </a:rPr>
              <a:t>Society of </a:t>
            </a:r>
            <a:r>
              <a:rPr lang="en-US" sz="4400" dirty="0" err="1" smtClean="0">
                <a:latin typeface="Times New Roman" pitchFamily="18" charset="0"/>
                <a:cs typeface="Times New Roman" pitchFamily="18" charset="0"/>
              </a:rPr>
              <a:t>Tribologists</a:t>
            </a:r>
            <a:r>
              <a:rPr lang="en-US" sz="4400" dirty="0" smtClean="0">
                <a:latin typeface="Times New Roman" pitchFamily="18" charset="0"/>
                <a:cs typeface="Times New Roman" pitchFamily="18" charset="0"/>
              </a:rPr>
              <a:t> and Lubrication Engineers </a:t>
            </a:r>
            <a:r>
              <a:rPr lang="en-US" sz="4400" dirty="0" smtClean="0">
                <a:latin typeface="Times New Roman" pitchFamily="18" charset="0"/>
                <a:cs typeface="Times New Roman" pitchFamily="18" charset="0"/>
                <a:hlinkClick r:id="rId6"/>
              </a:rPr>
              <a:t>www.stle.org</a:t>
            </a:r>
            <a:r>
              <a:rPr lang="en-US" dirty="0" smtClean="0"/>
              <a:t/>
            </a:r>
            <a:br>
              <a:rPr lang="en-US" dirty="0" smtClean="0"/>
            </a:br>
            <a:endParaRPr lang="en-US" dirty="0"/>
          </a:p>
        </p:txBody>
      </p:sp>
    </p:spTree>
    <p:extLst>
      <p:ext uri="{BB962C8B-B14F-4D97-AF65-F5344CB8AC3E}">
        <p14:creationId xmlns:p14="http://schemas.microsoft.com/office/powerpoint/2010/main" xmlns="" val="30915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447800"/>
          </a:xfrm>
        </p:spPr>
        <p:txBody>
          <a:bodyPr>
            <a:normAutofit/>
          </a:bodyPr>
          <a:lstStyle/>
          <a:p>
            <a:r>
              <a:rPr lang="en-US" sz="1700" dirty="0">
                <a:latin typeface="Times New Roman" pitchFamily="18" charset="0"/>
                <a:cs typeface="Times New Roman" pitchFamily="18" charset="0"/>
              </a:rPr>
              <a:t>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a:t>
            </a:r>
            <a:r>
              <a:rPr lang="en-US" sz="1700" dirty="0" smtClean="0">
                <a:latin typeface="Times New Roman" pitchFamily="18" charset="0"/>
                <a:cs typeface="Times New Roman" pitchFamily="18" charset="0"/>
              </a:rPr>
              <a:t>the slag keeping it is place yielding red heat 1-2 second 3.2 mm and 4- 6 seconds 6.5 mm</a:t>
            </a:r>
            <a:endParaRPr lang="en-US" sz="1700" dirty="0">
              <a:latin typeface="Times New Roman" pitchFamily="18" charset="0"/>
              <a:cs typeface="Times New Roman" pitchFamily="18" charset="0"/>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1524000"/>
            <a:ext cx="8763000" cy="533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432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33600"/>
          </a:xfrm>
        </p:spPr>
        <p:txBody>
          <a:bodyPr>
            <a:normAutofit fontScale="90000"/>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High </a:t>
            </a:r>
            <a:r>
              <a:rPr lang="en-US" sz="1800" dirty="0">
                <a:latin typeface="Times New Roman" pitchFamily="18" charset="0"/>
                <a:cs typeface="Times New Roman" pitchFamily="18" charset="0"/>
              </a:rPr>
              <a:t>Skill Hot Passing  Wet Weld High strength steel was done with in and out of the puddle techniques. This was with a 3.2 mm electrode iron powder coated (8018-C3) in and out of the puddle technique. Jay Beacroft a steam fitter welder diver developed the technique. It is called hot passing</a:t>
            </a:r>
            <a:r>
              <a:rPr lang="en-US" sz="1800" dirty="0" smtClean="0">
                <a:latin typeface="Times New Roman" pitchFamily="18" charset="0"/>
                <a:cs typeface="Times New Roman" pitchFamily="18" charset="0"/>
              </a:rPr>
              <a:t>.  Andy Anderson did 6013 / 7014 with a swirling the puddle technique.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33375" y="2362200"/>
            <a:ext cx="8477250" cy="381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91861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Construction Work Talk to Wet Welder Candidate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itchFamily="18" charset="0"/>
                <a:cs typeface="Times New Roman" pitchFamily="18" charset="0"/>
              </a:rPr>
              <a:t>Have you ever welded before ?</a:t>
            </a:r>
          </a:p>
          <a:p>
            <a:pPr marL="0" indent="0">
              <a:buNone/>
            </a:pPr>
            <a:r>
              <a:rPr lang="en-US" dirty="0" smtClean="0">
                <a:latin typeface="Times New Roman" pitchFamily="18" charset="0"/>
                <a:cs typeface="Times New Roman" pitchFamily="18" charset="0"/>
              </a:rPr>
              <a:t>Do not taste wet welding unless stainless steel sticks.</a:t>
            </a:r>
          </a:p>
          <a:p>
            <a:pPr marL="0" indent="0">
              <a:buNone/>
            </a:pPr>
            <a:r>
              <a:rPr lang="en-US" dirty="0" smtClean="0">
                <a:latin typeface="Times New Roman" pitchFamily="18" charset="0"/>
                <a:cs typeface="Times New Roman" pitchFamily="18" charset="0"/>
              </a:rPr>
              <a:t>Wet welding using interactive system is very forgiving but does not forget. Stronger welds are obtained with technique / skill and on WPS’s ( do it as I say to a written method ). </a:t>
            </a:r>
          </a:p>
          <a:p>
            <a:pPr marL="0" indent="0">
              <a:buNone/>
            </a:pPr>
            <a:r>
              <a:rPr lang="en-US" dirty="0" smtClean="0">
                <a:latin typeface="Times New Roman" pitchFamily="18" charset="0"/>
                <a:cs typeface="Times New Roman" pitchFamily="18" charset="0"/>
              </a:rPr>
              <a:t>Do not get gas pocket dry spots with system. They go bang.</a:t>
            </a:r>
          </a:p>
        </p:txBody>
      </p:sp>
    </p:spTree>
    <p:extLst>
      <p:ext uri="{BB962C8B-B14F-4D97-AF65-F5344CB8AC3E}">
        <p14:creationId xmlns:p14="http://schemas.microsoft.com/office/powerpoint/2010/main" xmlns="" val="195465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latin typeface="Times New Roman" pitchFamily="18" charset="0"/>
                <a:cs typeface="Times New Roman" pitchFamily="18" charset="0"/>
              </a:rPr>
              <a:t>“Wet Welder” Skill Requirement with system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If you can put tooth past on a tooth brush you can wet weld with the water interactive! My </a:t>
            </a:r>
            <a:r>
              <a:rPr lang="en-US" dirty="0">
                <a:latin typeface="Times New Roman" pitchFamily="18" charset="0"/>
                <a:cs typeface="Times New Roman" pitchFamily="18" charset="0"/>
              </a:rPr>
              <a:t>background includes </a:t>
            </a:r>
            <a:r>
              <a:rPr lang="en-US" dirty="0" smtClean="0">
                <a:latin typeface="Times New Roman" pitchFamily="18" charset="0"/>
                <a:cs typeface="Times New Roman" pitchFamily="18" charset="0"/>
              </a:rPr>
              <a:t>manager of </a:t>
            </a:r>
            <a:r>
              <a:rPr lang="en-US" dirty="0">
                <a:latin typeface="Times New Roman" pitchFamily="18" charset="0"/>
                <a:cs typeface="Times New Roman" pitchFamily="18" charset="0"/>
              </a:rPr>
              <a:t>large underwater </a:t>
            </a:r>
            <a:r>
              <a:rPr lang="en-US" dirty="0" smtClean="0">
                <a:latin typeface="Times New Roman" pitchFamily="18" charset="0"/>
                <a:cs typeface="Times New Roman" pitchFamily="18" charset="0"/>
              </a:rPr>
              <a:t>wet weld job before the interactive wet welding system in the Kingdom of Saudi Arabia. In round numbers experienced divers brought in to </a:t>
            </a:r>
            <a:r>
              <a:rPr lang="en-US" i="1" dirty="0" smtClean="0">
                <a:latin typeface="Times New Roman" pitchFamily="18" charset="0"/>
                <a:cs typeface="Times New Roman" pitchFamily="18" charset="0"/>
              </a:rPr>
              <a:t>wet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weld experienced divers </a:t>
            </a:r>
            <a:r>
              <a:rPr lang="en-US" dirty="0" smtClean="0">
                <a:latin typeface="Times New Roman" pitchFamily="18" charset="0"/>
                <a:cs typeface="Times New Roman" pitchFamily="18" charset="0"/>
              </a:rPr>
              <a:t>2 </a:t>
            </a:r>
            <a:r>
              <a:rPr lang="en-US" dirty="0">
                <a:latin typeface="Times New Roman" pitchFamily="18" charset="0"/>
                <a:cs typeface="Times New Roman" pitchFamily="18" charset="0"/>
              </a:rPr>
              <a:t>good at / 14 in between / 4 got cartridge tools in that they "couldn't". </a:t>
            </a:r>
          </a:p>
        </p:txBody>
      </p:sp>
    </p:spTree>
    <p:extLst>
      <p:ext uri="{BB962C8B-B14F-4D97-AF65-F5344CB8AC3E}">
        <p14:creationId xmlns:p14="http://schemas.microsoft.com/office/powerpoint/2010/main" xmlns="" val="126964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Objectives of the Presentation </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754563"/>
          </a:xfrm>
        </p:spPr>
        <p:txBody>
          <a:bodyPr/>
          <a:lstStyle/>
          <a:p>
            <a:pPr marL="0" indent="0">
              <a:buNone/>
            </a:pPr>
            <a:endParaRPr lang="en-US" dirty="0" smtClean="0"/>
          </a:p>
          <a:p>
            <a:pPr marL="514350" indent="-514350">
              <a:buFont typeface="+mj-lt"/>
              <a:buAutoNum type="arabicPeriod"/>
            </a:pPr>
            <a:r>
              <a:rPr lang="en-US" sz="5400" dirty="0" smtClean="0">
                <a:solidFill>
                  <a:srgbClr val="00B050"/>
                </a:solidFill>
                <a:latin typeface="Times New Roman" pitchFamily="18" charset="0"/>
                <a:cs typeface="Times New Roman" pitchFamily="18" charset="0"/>
              </a:rPr>
              <a:t>Help you to make money with wet welding! </a:t>
            </a:r>
            <a:endParaRPr lang="en-US" sz="5400" dirty="0">
              <a:solidFill>
                <a:srgbClr val="00B050"/>
              </a:solidFill>
              <a:latin typeface="Times New Roman" pitchFamily="18" charset="0"/>
              <a:cs typeface="Times New Roman" pitchFamily="18" charset="0"/>
            </a:endParaRPr>
          </a:p>
          <a:p>
            <a:pPr marL="514350" indent="-514350">
              <a:buFont typeface="+mj-lt"/>
              <a:buAutoNum type="arabicPeriod"/>
            </a:pPr>
            <a:r>
              <a:rPr lang="en-US" dirty="0" smtClean="0"/>
              <a:t>Give enough knowledge pertaining to the technology to make decisions on it’s use.</a:t>
            </a:r>
          </a:p>
          <a:p>
            <a:pPr marL="514350" indent="-514350">
              <a:buFont typeface="+mj-lt"/>
              <a:buAutoNum type="arabicPeriod"/>
            </a:pPr>
            <a:r>
              <a:rPr lang="en-US" dirty="0" smtClean="0"/>
              <a:t>Explain the system’s uses</a:t>
            </a:r>
          </a:p>
        </p:txBody>
      </p:sp>
    </p:spTree>
    <p:extLst>
      <p:ext uri="{BB962C8B-B14F-4D97-AF65-F5344CB8AC3E}">
        <p14:creationId xmlns:p14="http://schemas.microsoft.com/office/powerpoint/2010/main" xmlns="" val="2564094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latin typeface="Times New Roman" pitchFamily="18" charset="0"/>
                <a:cs typeface="Times New Roman" pitchFamily="18" charset="0"/>
              </a:rPr>
              <a:t>Wet</a:t>
            </a:r>
            <a:r>
              <a:rPr lang="en-US" dirty="0" smtClean="0">
                <a:solidFill>
                  <a:srgbClr val="00B0F0"/>
                </a:solidFill>
              </a:rPr>
              <a:t> Weld Pipelines Offshore </a:t>
            </a:r>
            <a:endParaRPr lang="en-US" dirty="0">
              <a:solidFill>
                <a:srgbClr val="00B0F0"/>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buNone/>
            </a:pPr>
            <a:r>
              <a:rPr lang="en-US" sz="2000" dirty="0">
                <a:latin typeface="Times New Roman" pitchFamily="18" charset="0"/>
                <a:cs typeface="Times New Roman" pitchFamily="18" charset="0"/>
              </a:rPr>
              <a:t>The “past” spool piece with flange done on surface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hyperbaric / </a:t>
            </a:r>
            <a:r>
              <a:rPr lang="en-US" sz="2000" dirty="0" smtClean="0">
                <a:latin typeface="Times New Roman" pitchFamily="18" charset="0"/>
                <a:cs typeface="Times New Roman" pitchFamily="18" charset="0"/>
              </a:rPr>
              <a:t>mechanical. With </a:t>
            </a:r>
            <a:r>
              <a:rPr lang="en-US" sz="2000" dirty="0">
                <a:latin typeface="Times New Roman" pitchFamily="18" charset="0"/>
                <a:cs typeface="Times New Roman" pitchFamily="18" charset="0"/>
              </a:rPr>
              <a:t>my wet welding and an oil or gas line on seafloor spool piece insertion.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Prep </a:t>
            </a:r>
            <a:r>
              <a:rPr lang="en-US" sz="2000" dirty="0">
                <a:latin typeface="Times New Roman" pitchFamily="18" charset="0"/>
                <a:cs typeface="Times New Roman" pitchFamily="18" charset="0"/>
              </a:rPr>
              <a:t>oxy arc cut, </a:t>
            </a:r>
            <a:r>
              <a:rPr lang="en-US" sz="2000" dirty="0" smtClean="0">
                <a:latin typeface="Times New Roman" pitchFamily="18" charset="0"/>
                <a:cs typeface="Times New Roman" pitchFamily="18" charset="0"/>
              </a:rPr>
              <a:t>mechanical and/or arc gouge grind </a:t>
            </a:r>
          </a:p>
          <a:p>
            <a:pPr>
              <a:buFont typeface="+mj-lt"/>
              <a:buAutoNum type="arabicParenR"/>
            </a:pPr>
            <a:r>
              <a:rPr lang="en-US" sz="2000" dirty="0" smtClean="0">
                <a:latin typeface="Times New Roman" pitchFamily="18" charset="0"/>
                <a:cs typeface="Times New Roman" pitchFamily="18" charset="0"/>
              </a:rPr>
              <a:t>With a machined surface spool fit it with a gap and using the large gap capability of water interactive electrodes 3.2 mm “8018-C3”  ( 12 mm was done an offshore job at 300 meters ) </a:t>
            </a:r>
            <a:r>
              <a:rPr lang="en-US" sz="2000" dirty="0">
                <a:latin typeface="Times New Roman" pitchFamily="18" charset="0"/>
                <a:cs typeface="Times New Roman" pitchFamily="18" charset="0"/>
              </a:rPr>
              <a:t>. The closer to a normal surface alignment the better.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My </a:t>
            </a:r>
            <a:r>
              <a:rPr lang="en-US" sz="2000" dirty="0">
                <a:latin typeface="Times New Roman" pitchFamily="18" charset="0"/>
                <a:cs typeface="Times New Roman" pitchFamily="18" charset="0"/>
              </a:rPr>
              <a:t>perspective is wet welding with an air or hydraulic power chisel knocking the slag off, hand tool and power grind between passes wet welder diver up against X-Ray discretion for offshore pipelines.   </a:t>
            </a:r>
            <a:endParaRPr lang="en-US" sz="2000" dirty="0" smtClean="0">
              <a:latin typeface="Times New Roman" pitchFamily="18" charset="0"/>
              <a:cs typeface="Times New Roman" pitchFamily="18" charset="0"/>
            </a:endParaRPr>
          </a:p>
          <a:p>
            <a:pPr>
              <a:buFont typeface="+mj-lt"/>
              <a:buAutoNum type="arabicParenR"/>
            </a:pPr>
            <a:r>
              <a:rPr lang="en-US" sz="2000" dirty="0" smtClean="0">
                <a:latin typeface="Times New Roman" pitchFamily="18" charset="0"/>
                <a:cs typeface="Times New Roman" pitchFamily="18" charset="0"/>
              </a:rPr>
              <a:t>First </a:t>
            </a:r>
            <a:r>
              <a:rPr lang="en-US" sz="2000" dirty="0">
                <a:latin typeface="Times New Roman" pitchFamily="18" charset="0"/>
                <a:cs typeface="Times New Roman" pitchFamily="18" charset="0"/>
              </a:rPr>
              <a:t>three passes done with 3.2 mm electrodes .  Fill passes with </a:t>
            </a:r>
            <a:r>
              <a:rPr lang="en-US" sz="2000" dirty="0" smtClean="0">
                <a:latin typeface="Times New Roman" pitchFamily="18" charset="0"/>
                <a:cs typeface="Times New Roman" pitchFamily="18" charset="0"/>
              </a:rPr>
              <a:t>4.8 </a:t>
            </a:r>
            <a:r>
              <a:rPr lang="en-US" sz="2000" dirty="0">
                <a:latin typeface="Times New Roman" pitchFamily="18" charset="0"/>
                <a:cs typeface="Times New Roman" pitchFamily="18" charset="0"/>
              </a:rPr>
              <a:t>mm and a heavy cap pass using 6.5 mm . </a:t>
            </a:r>
          </a:p>
          <a:p>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43383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fontScale="90000"/>
          </a:bodyPr>
          <a:lstStyle/>
          <a:p>
            <a:r>
              <a:rPr lang="en-US" sz="3600" dirty="0">
                <a:solidFill>
                  <a:srgbClr val="00B0F0"/>
                </a:solidFill>
                <a:latin typeface="Times New Roman" pitchFamily="18" charset="0"/>
                <a:cs typeface="Times New Roman" pitchFamily="18" charset="0"/>
              </a:rPr>
              <a:t>Offshore </a:t>
            </a:r>
            <a:r>
              <a:rPr lang="en-US" sz="3600" dirty="0" smtClean="0">
                <a:solidFill>
                  <a:srgbClr val="00B0F0"/>
                </a:solidFill>
                <a:latin typeface="Times New Roman" pitchFamily="18" charset="0"/>
                <a:cs typeface="Times New Roman" pitchFamily="18" charset="0"/>
              </a:rPr>
              <a:t>Platforms / Say what you will pay for !</a:t>
            </a:r>
            <a:r>
              <a:rPr lang="en-US" dirty="0">
                <a:solidFill>
                  <a:srgbClr val="00B0F0"/>
                </a:solidFill>
              </a:rPr>
              <a:t/>
            </a:r>
            <a:br>
              <a:rPr lang="en-US" dirty="0">
                <a:solidFill>
                  <a:srgbClr val="00B0F0"/>
                </a:solidFill>
              </a:rPr>
            </a:br>
            <a:endParaRPr lang="en-US" dirty="0">
              <a:solidFill>
                <a:srgbClr val="00B0F0"/>
              </a:solidFill>
            </a:endParaRPr>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pPr marL="0" indent="0">
              <a:buNone/>
            </a:pPr>
            <a:r>
              <a:rPr lang="en-US" dirty="0" smtClean="0">
                <a:latin typeface="Times New Roman" pitchFamily="18" charset="0"/>
                <a:cs typeface="Times New Roman" pitchFamily="18" charset="0"/>
              </a:rPr>
              <a:t>My electrodes were used for such repairs. Shallow, deep etc.. A tunnel job outside the USA wet FCAW – GMAW welding was used that I heard at technical meeting about twenty years ago. Big job possibility. Nodes broken or bracing fell away situation less than 30 msw . Find out what they want to pay for. As new 8018-C3 high skill wet welding as mentioned. The more likely alternative oxy arc prep / arc gouge /grind. Tack in a backing bar in the groove 6013 3.2 mm and fast heavy pass in larger electrodes 4.8 to 6.5 mm 6013 / 7014 or 8018-C3 . Platform in place members on analysis are often at less than 50% or less of design load. With time the structure goes down from that point. Having welds of as built is illogical and wasting money.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536640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2916</Words>
  <Application>Microsoft Office PowerPoint</Application>
  <PresentationFormat>On-screen Show (4:3)</PresentationFormat>
  <Paragraphs>133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Wet Welding with the patented ran out the Benefaction jelled water interactive “shielding envelope” welding</vt:lpstr>
      <vt:lpstr>Water Interactive Coated Wet Welding Consumables</vt:lpstr>
      <vt:lpstr>The System! It is going from “bear metal” 100 years ago stick electrodes to today coated electrodes. The down side of wet welding has been high cooling rates. The answer is done by a on the top of the normal coating additional coating on surface electrode augmented by release with the arc makes a pearl of jelled water yielding a slowed cooling rate and a coating on the slag keeping it is place yielding red heat 1-2 second 3.2 mm and 4- 6 seconds 6.5 mm</vt:lpstr>
      <vt:lpstr>   High Skill Hot Passing  Wet Weld High strength steel was done with in and out of the puddle techniques. This was with a 3.2 mm electrode iron powder coated (8018-C3) in and out of the puddle technique. Jay Beacroft a steam fitter welder diver developed the technique. It is called hot passing.  Andy Anderson did 6013 / 7014 with a swirling the puddle technique.       </vt:lpstr>
      <vt:lpstr>Construction Work Talk to Wet Welder Candidate </vt:lpstr>
      <vt:lpstr>“Wet Welder” Skill Requirement with system </vt:lpstr>
      <vt:lpstr>Objectives of the Presentation </vt:lpstr>
      <vt:lpstr>Wet Weld Pipelines Offshore </vt:lpstr>
      <vt:lpstr>Offshore Platforms / Say what you will pay for ! </vt:lpstr>
      <vt:lpstr>Ship Repair Job Response Arabia Plan</vt:lpstr>
      <vt:lpstr>Ship Repair Action Steps!</vt:lpstr>
      <vt:lpstr>Pipelines Not Offshore and Cast Iron / Steel / Construction Work</vt:lpstr>
      <vt:lpstr>6.5 mm Quarter Inch Electrodes Wet</vt:lpstr>
      <vt:lpstr>Higher Strength and Deeper Water </vt:lpstr>
      <vt:lpstr>Naval Ship / Expensive Ship Permanent Repair </vt:lpstr>
      <vt:lpstr>Marine Salvage </vt:lpstr>
      <vt:lpstr>Give enough knowledge pertaining to the technology to make decisions on it’s use. </vt:lpstr>
      <vt:lpstr>Foot Notes</vt:lpstr>
      <vt:lpstr>Len Terrific /Looking for Work Words</vt:lpstr>
      <vt:lpstr>Continuation Resume for  Len Andersen - Engineer - Construction Manager - Welding Inspector AWS CWI </vt:lpstr>
      <vt:lpstr>Patents In Effect Not Welding Related</vt:lpstr>
      <vt:lpstr>Patented (patents expired) </vt:lpstr>
      <vt:lpstr>Thank You For Listening!</vt:lpstr>
      <vt:lpstr>Wet Weld Pipelines Offshore / Slide 4 detailed.</vt:lpstr>
      <vt:lpstr>Offshore Platforms / Say what you will pay for ! Slide 5 detailed.</vt:lpstr>
      <vt:lpstr>Resume Part I Details</vt:lpstr>
      <vt:lpstr>Len Terrific /Looking for Work Words Resume Part Il Details</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mainpub</cp:lastModifiedBy>
  <cp:revision>82</cp:revision>
  <dcterms:created xsi:type="dcterms:W3CDTF">2012-08-10T11:59:52Z</dcterms:created>
  <dcterms:modified xsi:type="dcterms:W3CDTF">2015-11-14T16:19:25Z</dcterms:modified>
</cp:coreProperties>
</file>