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80" r:id="rId5"/>
    <p:sldId id="262" r:id="rId6"/>
    <p:sldId id="263" r:id="rId7"/>
    <p:sldId id="258" r:id="rId8"/>
    <p:sldId id="278" r:id="rId9"/>
    <p:sldId id="260" r:id="rId10"/>
    <p:sldId id="261" r:id="rId11"/>
    <p:sldId id="290" r:id="rId12"/>
    <p:sldId id="270" r:id="rId13"/>
    <p:sldId id="268" r:id="rId14"/>
    <p:sldId id="269" r:id="rId15"/>
    <p:sldId id="272" r:id="rId16"/>
    <p:sldId id="274" r:id="rId17"/>
    <p:sldId id="284" r:id="rId18"/>
    <p:sldId id="285" r:id="rId19"/>
    <p:sldId id="281" r:id="rId20"/>
    <p:sldId id="282" r:id="rId21"/>
    <p:sldId id="286" r:id="rId22"/>
    <p:sldId id="283" r:id="rId23"/>
    <p:sldId id="288" r:id="rId24"/>
    <p:sldId id="289" r:id="rId25"/>
    <p:sldId id="291" r:id="rId26"/>
    <p:sldId id="29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3971024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140194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376107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2626561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27057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1910104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2101010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3612439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98512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1401796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18919-D07C-4B51-92B3-896902FF9A83}" type="datetimeFigureOut">
              <a:rPr lang="en-US" smtClean="0"/>
              <a:pPr/>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1992518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918919-D07C-4B51-92B3-896902FF9A83}" type="datetimeFigureOut">
              <a:rPr lang="en-US" smtClean="0"/>
              <a:pPr/>
              <a:t>2/10/2014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ADFE2-B9C7-4E96-8647-7C341FA23FC3}" type="slidenum">
              <a:rPr lang="en-US" smtClean="0"/>
              <a:pPr/>
              <a:t>‹#›</a:t>
            </a:fld>
            <a:endParaRPr lang="en-US" dirty="0"/>
          </a:p>
        </p:txBody>
      </p:sp>
    </p:spTree>
    <p:extLst>
      <p:ext uri="{BB962C8B-B14F-4D97-AF65-F5344CB8AC3E}">
        <p14:creationId xmlns="" xmlns:p14="http://schemas.microsoft.com/office/powerpoint/2010/main" val="3390638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enandersen.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aws.org/" TargetMode="External"/><Relationship Id="rId3" Type="http://schemas.openxmlformats.org/officeDocument/2006/relationships/hyperlink" Target="http://www.orthotropic-bridge.org/pdffiles/WeldingInspectionWorkshopbyLen2.pdf" TargetMode="External"/><Relationship Id="rId7" Type="http://schemas.openxmlformats.org/officeDocument/2006/relationships/hyperlink" Target="http://www.spe.org/" TargetMode="External"/><Relationship Id="rId12" Type="http://schemas.openxmlformats.org/officeDocument/2006/relationships/hyperlink" Target="http://connect.spe.org/NewYorkandNewEnglandPetroleum" TargetMode="External"/><Relationship Id="rId2" Type="http://schemas.openxmlformats.org/officeDocument/2006/relationships/hyperlink" Target="file:///C:\Documents%20and%20Settings\landersen\Desktop\www.orthotropic-bridge.org" TargetMode="External"/><Relationship Id="rId1" Type="http://schemas.openxmlformats.org/officeDocument/2006/relationships/slideLayout" Target="../slideLayouts/slideLayout2.xml"/><Relationship Id="rId6" Type="http://schemas.openxmlformats.org/officeDocument/2006/relationships/hyperlink" Target="file:///\\dot.nycnet\dfs\UserHomeDrives\LAndersen\My%20Documents\www.rfwaite.com" TargetMode="External"/><Relationship Id="rId11" Type="http://schemas.openxmlformats.org/officeDocument/2006/relationships/hyperlink" Target="http://sections.asme.org/metropolitan_ny/" TargetMode="External"/><Relationship Id="rId5" Type="http://schemas.openxmlformats.org/officeDocument/2006/relationships/hyperlink" Target="http://www.world-petroleum.org/" TargetMode="External"/><Relationship Id="rId10" Type="http://schemas.openxmlformats.org/officeDocument/2006/relationships/hyperlink" Target="http://www.ascemetsection.org/" TargetMode="External"/><Relationship Id="rId4" Type="http://schemas.openxmlformats.org/officeDocument/2006/relationships/hyperlink" Target="http://www.20wpc.com/" TargetMode="External"/><Relationship Id="rId9" Type="http://schemas.openxmlformats.org/officeDocument/2006/relationships/hyperlink" Target="http://www.uspto.gov/"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lenandersen.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uspto.gov/" TargetMode="External"/><Relationship Id="rId2" Type="http://schemas.openxmlformats.org/officeDocument/2006/relationships/hyperlink" Target="http://www.lenandersen.com/" TargetMode="External"/><Relationship Id="rId1" Type="http://schemas.openxmlformats.org/officeDocument/2006/relationships/slideLayout" Target="../slideLayouts/slideLayout2.xml"/><Relationship Id="rId4" Type="http://schemas.openxmlformats.org/officeDocument/2006/relationships/hyperlink" Target="http://www.leasonellis.com/"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www.aws.org/" TargetMode="External"/><Relationship Id="rId3" Type="http://schemas.openxmlformats.org/officeDocument/2006/relationships/hyperlink" Target="http://www.orthotropic-bridge.org/pdffiles/WeldingInspectionWorkshopbyLen2.pdf" TargetMode="External"/><Relationship Id="rId7" Type="http://schemas.openxmlformats.org/officeDocument/2006/relationships/hyperlink" Target="http://www.spe.org/" TargetMode="External"/><Relationship Id="rId12" Type="http://schemas.openxmlformats.org/officeDocument/2006/relationships/hyperlink" Target="http://connect.spe.org/NewYorkandNewEnglandPetroleum" TargetMode="External"/><Relationship Id="rId2" Type="http://schemas.openxmlformats.org/officeDocument/2006/relationships/hyperlink" Target="file:///C:\Documents%20and%20Settings\landersen\Desktop\www.orthotropic-bridge.org" TargetMode="External"/><Relationship Id="rId1" Type="http://schemas.openxmlformats.org/officeDocument/2006/relationships/slideLayout" Target="../slideLayouts/slideLayout2.xml"/><Relationship Id="rId6" Type="http://schemas.openxmlformats.org/officeDocument/2006/relationships/hyperlink" Target="file:///\\dot.nycnet\dfs\UserHomeDrives\LAndersen\My%20Documents\www.rfwaite.com" TargetMode="External"/><Relationship Id="rId11" Type="http://schemas.openxmlformats.org/officeDocument/2006/relationships/hyperlink" Target="http://sections.asme.org/metropolitan_ny/" TargetMode="External"/><Relationship Id="rId5" Type="http://schemas.openxmlformats.org/officeDocument/2006/relationships/hyperlink" Target="http://www.world-petroleum.org/" TargetMode="External"/><Relationship Id="rId10" Type="http://schemas.openxmlformats.org/officeDocument/2006/relationships/hyperlink" Target="http://www.ascemetsection.org/" TargetMode="External"/><Relationship Id="rId4" Type="http://schemas.openxmlformats.org/officeDocument/2006/relationships/hyperlink" Target="http://www.20wpc.com/" TargetMode="External"/><Relationship Id="rId9" Type="http://schemas.openxmlformats.org/officeDocument/2006/relationships/hyperlink" Target="http://www.uspto.gov/"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752599"/>
          </a:xfrm>
        </p:spPr>
        <p:txBody>
          <a:bodyPr>
            <a:normAutofit/>
          </a:bodyPr>
          <a:lstStyle/>
          <a:p>
            <a:r>
              <a:rPr lang="en-US" sz="3600" dirty="0" smtClean="0">
                <a:solidFill>
                  <a:srgbClr val="FF0000"/>
                </a:solidFill>
                <a:latin typeface="Times New Roman" pitchFamily="18" charset="0"/>
                <a:cs typeface="Times New Roman" pitchFamily="18" charset="0"/>
              </a:rPr>
              <a:t>Wet </a:t>
            </a:r>
            <a:r>
              <a:rPr lang="en-US" sz="3600" dirty="0">
                <a:solidFill>
                  <a:srgbClr val="FF0000"/>
                </a:solidFill>
                <a:latin typeface="Times New Roman" pitchFamily="18" charset="0"/>
                <a:cs typeface="Times New Roman" pitchFamily="18" charset="0"/>
              </a:rPr>
              <a:t>Welding with the </a:t>
            </a:r>
            <a:r>
              <a:rPr lang="en-US" sz="3600" dirty="0" smtClean="0">
                <a:solidFill>
                  <a:srgbClr val="FF0000"/>
                </a:solidFill>
                <a:latin typeface="Times New Roman" pitchFamily="18" charset="0"/>
                <a:cs typeface="Times New Roman" pitchFamily="18" charset="0"/>
              </a:rPr>
              <a:t>patented </a:t>
            </a:r>
            <a:r>
              <a:rPr lang="en-US" sz="3600" dirty="0">
                <a:solidFill>
                  <a:srgbClr val="FF0000"/>
                </a:solidFill>
                <a:latin typeface="Times New Roman" pitchFamily="18" charset="0"/>
                <a:cs typeface="Times New Roman" pitchFamily="18" charset="0"/>
              </a:rPr>
              <a:t>ran out the Benefaction jelled </a:t>
            </a:r>
            <a:r>
              <a:rPr lang="en-US" sz="3600" dirty="0" smtClean="0">
                <a:solidFill>
                  <a:srgbClr val="FF0000"/>
                </a:solidFill>
                <a:latin typeface="Times New Roman" pitchFamily="18" charset="0"/>
                <a:cs typeface="Times New Roman" pitchFamily="18" charset="0"/>
              </a:rPr>
              <a:t>water </a:t>
            </a:r>
            <a:r>
              <a:rPr lang="en-US" sz="3600" dirty="0">
                <a:solidFill>
                  <a:srgbClr val="FF0000"/>
                </a:solidFill>
                <a:latin typeface="Times New Roman" pitchFamily="18" charset="0"/>
                <a:cs typeface="Times New Roman" pitchFamily="18" charset="0"/>
              </a:rPr>
              <a:t>interactive “shielding envelope” </a:t>
            </a:r>
            <a:r>
              <a:rPr lang="en-US" sz="3600" dirty="0" smtClean="0">
                <a:solidFill>
                  <a:srgbClr val="FF0000"/>
                </a:solidFill>
                <a:latin typeface="Times New Roman" pitchFamily="18" charset="0"/>
                <a:cs typeface="Times New Roman" pitchFamily="18" charset="0"/>
              </a:rPr>
              <a:t>welding</a:t>
            </a:r>
            <a:endParaRPr lang="en-US" sz="36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2362200"/>
            <a:ext cx="6400800" cy="3276600"/>
          </a:xfrm>
        </p:spPr>
        <p:txBody>
          <a:bodyPr>
            <a:normAutofit fontScale="77500" lnSpcReduction="20000"/>
          </a:bodyPr>
          <a:lstStyle/>
          <a:p>
            <a:r>
              <a:rPr lang="en-US" dirty="0">
                <a:solidFill>
                  <a:srgbClr val="0070C0"/>
                </a:solidFill>
                <a:latin typeface="Times New Roman" pitchFamily="18" charset="0"/>
                <a:cs typeface="Times New Roman" pitchFamily="18" charset="0"/>
              </a:rPr>
              <a:t>Leonard M. </a:t>
            </a:r>
            <a:r>
              <a:rPr lang="en-US" dirty="0" smtClean="0">
                <a:solidFill>
                  <a:srgbClr val="0070C0"/>
                </a:solidFill>
                <a:latin typeface="Times New Roman" pitchFamily="18" charset="0"/>
                <a:cs typeface="Times New Roman" pitchFamily="18" charset="0"/>
              </a:rPr>
              <a:t>Andersen  / Wet Welding</a:t>
            </a:r>
            <a:endParaRPr lang="en-US" dirty="0">
              <a:solidFill>
                <a:srgbClr val="0070C0"/>
              </a:solidFill>
              <a:latin typeface="Times New Roman" pitchFamily="18" charset="0"/>
              <a:cs typeface="Times New Roman" pitchFamily="18" charset="0"/>
            </a:endParaRPr>
          </a:p>
          <a:p>
            <a:r>
              <a:rPr lang="en-US" dirty="0">
                <a:solidFill>
                  <a:srgbClr val="0070C0"/>
                </a:solidFill>
                <a:latin typeface="Times New Roman" pitchFamily="18" charset="0"/>
                <a:cs typeface="Times New Roman" pitchFamily="18" charset="0"/>
              </a:rPr>
              <a:t>POB 1529 / NY, NY 10116 ($1100 per year Caller box at GPO NY, NY) Most Secure Mail Service at Largest Post Office </a:t>
            </a:r>
          </a:p>
          <a:p>
            <a:r>
              <a:rPr lang="en-US" dirty="0">
                <a:solidFill>
                  <a:srgbClr val="0070C0"/>
                </a:solidFill>
                <a:latin typeface="Times New Roman" pitchFamily="18" charset="0"/>
                <a:cs typeface="Times New Roman" pitchFamily="18" charset="0"/>
              </a:rPr>
              <a:t>914-536-7101 Cell Phone / </a:t>
            </a:r>
            <a:r>
              <a:rPr lang="en-US" dirty="0" smtClean="0">
                <a:solidFill>
                  <a:srgbClr val="0070C0"/>
                </a:solidFill>
                <a:latin typeface="Times New Roman" pitchFamily="18" charset="0"/>
                <a:cs typeface="Times New Roman" pitchFamily="18" charset="0"/>
              </a:rPr>
              <a:t>/ </a:t>
            </a:r>
            <a:r>
              <a:rPr lang="en-US" dirty="0">
                <a:solidFill>
                  <a:srgbClr val="0070C0"/>
                </a:solidFill>
                <a:latin typeface="Times New Roman" pitchFamily="18" charset="0"/>
                <a:cs typeface="Times New Roman" pitchFamily="18" charset="0"/>
              </a:rPr>
              <a:t>914-237-7689 (H</a:t>
            </a:r>
            <a:r>
              <a:rPr lang="en-US" dirty="0" smtClean="0">
                <a:solidFill>
                  <a:srgbClr val="0070C0"/>
                </a:solidFill>
                <a:latin typeface="Times New Roman" pitchFamily="18" charset="0"/>
                <a:cs typeface="Times New Roman" pitchFamily="18" charset="0"/>
              </a:rPr>
              <a:t>)</a:t>
            </a:r>
          </a:p>
          <a:p>
            <a:r>
              <a:rPr lang="en-US" dirty="0" smtClean="0">
                <a:solidFill>
                  <a:srgbClr val="0070C0"/>
                </a:solidFill>
                <a:latin typeface="Times New Roman" pitchFamily="18" charset="0"/>
                <a:cs typeface="Times New Roman" pitchFamily="18" charset="0"/>
              </a:rPr>
              <a:t>800-4284801  </a:t>
            </a:r>
            <a:endParaRPr lang="en-US" dirty="0">
              <a:solidFill>
                <a:srgbClr val="0070C0"/>
              </a:solidFill>
              <a:latin typeface="Times New Roman" pitchFamily="18" charset="0"/>
              <a:cs typeface="Times New Roman" pitchFamily="18" charset="0"/>
            </a:endParaRPr>
          </a:p>
          <a:p>
            <a:r>
              <a:rPr lang="en-US" dirty="0">
                <a:solidFill>
                  <a:srgbClr val="0070C0"/>
                </a:solidFill>
                <a:latin typeface="Times New Roman" pitchFamily="18" charset="0"/>
                <a:cs typeface="Times New Roman" pitchFamily="18" charset="0"/>
              </a:rPr>
              <a:t> </a:t>
            </a:r>
            <a:r>
              <a:rPr lang="en-US" u="sng" dirty="0">
                <a:solidFill>
                  <a:srgbClr val="0070C0"/>
                </a:solidFill>
                <a:latin typeface="Times New Roman" pitchFamily="18" charset="0"/>
                <a:cs typeface="Times New Roman" pitchFamily="18" charset="0"/>
                <a:hlinkClick r:id="rId2" tooltip="http://www.lenandersen.com/"/>
              </a:rPr>
              <a:t>www.lenandersen.com</a:t>
            </a:r>
            <a:endParaRPr lang="en-US" dirty="0">
              <a:solidFill>
                <a:srgbClr val="0070C0"/>
              </a:solidFill>
              <a:latin typeface="Times New Roman" pitchFamily="18" charset="0"/>
              <a:cs typeface="Times New Roman" pitchFamily="18" charset="0"/>
            </a:endParaRPr>
          </a:p>
          <a:p>
            <a:r>
              <a:rPr lang="en-US" dirty="0">
                <a:solidFill>
                  <a:srgbClr val="0070C0"/>
                </a:solidFill>
                <a:latin typeface="Times New Roman" pitchFamily="18" charset="0"/>
                <a:cs typeface="Times New Roman" pitchFamily="18" charset="0"/>
              </a:rPr>
              <a:t>weld@spemail.org</a:t>
            </a:r>
          </a:p>
          <a:p>
            <a:endParaRPr lang="en-US" dirty="0"/>
          </a:p>
        </p:txBody>
      </p:sp>
    </p:spTree>
    <p:extLst>
      <p:ext uri="{BB962C8B-B14F-4D97-AF65-F5344CB8AC3E}">
        <p14:creationId xmlns="" xmlns:p14="http://schemas.microsoft.com/office/powerpoint/2010/main" val="3271356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solidFill>
                  <a:srgbClr val="00B0F0"/>
                </a:solidFill>
                <a:latin typeface="Times New Roman" pitchFamily="18" charset="0"/>
                <a:cs typeface="Times New Roman" pitchFamily="18" charset="0"/>
              </a:rPr>
              <a:t>Ship Repair Job Response Arabia Plan</a:t>
            </a:r>
            <a:endParaRPr lang="en-US"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830763"/>
          </a:xfrm>
        </p:spPr>
        <p:txBody>
          <a:bodyPr>
            <a:normAutofit fontScale="62500" lnSpcReduction="20000"/>
          </a:bodyPr>
          <a:lstStyle/>
          <a:p>
            <a:pPr marL="0" indent="0">
              <a:buNone/>
            </a:pPr>
            <a:r>
              <a:rPr lang="en-US" sz="5600" dirty="0" smtClean="0">
                <a:latin typeface="Times New Roman" pitchFamily="18" charset="0"/>
                <a:cs typeface="Times New Roman" pitchFamily="18" charset="0"/>
              </a:rPr>
              <a:t>I did </a:t>
            </a:r>
            <a:r>
              <a:rPr lang="en-US" sz="5600" dirty="0">
                <a:latin typeface="Times New Roman" pitchFamily="18" charset="0"/>
                <a:cs typeface="Times New Roman" pitchFamily="18" charset="0"/>
              </a:rPr>
              <a:t>a large wet welding job in the Kingdom of Saudi Arabia and previously worked for the American Bureau of </a:t>
            </a:r>
            <a:r>
              <a:rPr lang="en-US" sz="5600" dirty="0" smtClean="0">
                <a:latin typeface="Times New Roman" pitchFamily="18" charset="0"/>
                <a:cs typeface="Times New Roman" pitchFamily="18" charset="0"/>
              </a:rPr>
              <a:t>Shipping before the “new” system. My </a:t>
            </a:r>
            <a:r>
              <a:rPr lang="en-US" sz="5600" dirty="0">
                <a:latin typeface="Times New Roman" pitchFamily="18" charset="0"/>
                <a:cs typeface="Times New Roman" pitchFamily="18" charset="0"/>
              </a:rPr>
              <a:t>underwater wet welding technology could have speeded up the project</a:t>
            </a:r>
            <a:r>
              <a:rPr lang="en-US" sz="5600" dirty="0" smtClean="0">
                <a:latin typeface="Times New Roman" pitchFamily="18" charset="0"/>
                <a:cs typeface="Times New Roman" pitchFamily="18" charset="0"/>
              </a:rPr>
              <a:t>. </a:t>
            </a:r>
            <a:endParaRPr lang="en-US" sz="5600" dirty="0">
              <a:latin typeface="Times New Roman" pitchFamily="18" charset="0"/>
              <a:cs typeface="Times New Roman" pitchFamily="18" charset="0"/>
            </a:endParaRPr>
          </a:p>
          <a:p>
            <a:pPr marL="0" indent="0">
              <a:buNone/>
            </a:pPr>
            <a:r>
              <a:rPr lang="en-US" sz="5600" dirty="0">
                <a:latin typeface="Times New Roman" pitchFamily="18" charset="0"/>
                <a:cs typeface="Times New Roman" pitchFamily="18" charset="0"/>
              </a:rPr>
              <a:t>With the mind set of me staging </a:t>
            </a:r>
            <a:r>
              <a:rPr lang="en-US" sz="5600" dirty="0" smtClean="0">
                <a:latin typeface="Times New Roman" pitchFamily="18" charset="0"/>
                <a:cs typeface="Times New Roman" pitchFamily="18" charset="0"/>
              </a:rPr>
              <a:t>in the Arabian Gulf / Persian Gulf and </a:t>
            </a:r>
            <a:r>
              <a:rPr lang="en-US" sz="5600" dirty="0">
                <a:latin typeface="Times New Roman" pitchFamily="18" charset="0"/>
                <a:cs typeface="Times New Roman" pitchFamily="18" charset="0"/>
              </a:rPr>
              <a:t>managing the </a:t>
            </a:r>
            <a:r>
              <a:rPr lang="en-US" sz="5600" dirty="0" smtClean="0">
                <a:latin typeface="Times New Roman" pitchFamily="18" charset="0"/>
                <a:cs typeface="Times New Roman" pitchFamily="18" charset="0"/>
              </a:rPr>
              <a:t>job of ship repair is do- able. Next Slide Action Steps</a:t>
            </a:r>
            <a:endParaRPr lang="en-US" sz="5600" dirty="0">
              <a:latin typeface="Times New Roman" pitchFamily="18" charset="0"/>
              <a:cs typeface="Times New Roman" pitchFamily="18" charset="0"/>
            </a:endParaRPr>
          </a:p>
          <a:p>
            <a:pPr marL="0" marR="0" indent="0">
              <a:spcBef>
                <a:spcPts val="0"/>
              </a:spcBef>
              <a:spcAft>
                <a:spcPts val="0"/>
              </a:spcAft>
              <a:buNone/>
            </a:pPr>
            <a:endParaRPr lang="en-US" sz="2800" dirty="0">
              <a:latin typeface="Times New Roman"/>
              <a:ea typeface="Calibri"/>
            </a:endParaRPr>
          </a:p>
        </p:txBody>
      </p:sp>
    </p:spTree>
    <p:extLst>
      <p:ext uri="{BB962C8B-B14F-4D97-AF65-F5344CB8AC3E}">
        <p14:creationId xmlns="" xmlns:p14="http://schemas.microsoft.com/office/powerpoint/2010/main" val="2238315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Times New Roman" pitchFamily="18" charset="0"/>
                <a:cs typeface="Times New Roman" pitchFamily="18" charset="0"/>
              </a:rPr>
              <a:t>Ship Repair Action Steps!</a:t>
            </a:r>
            <a:endParaRPr lang="en-US"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latin typeface="Times New Roman" pitchFamily="18" charset="0"/>
                <a:cs typeface="Times New Roman" pitchFamily="18" charset="0"/>
              </a:rPr>
              <a:t>On </a:t>
            </a:r>
            <a:r>
              <a:rPr lang="en-US" dirty="0">
                <a:latin typeface="Times New Roman" pitchFamily="18" charset="0"/>
                <a:cs typeface="Times New Roman" pitchFamily="18" charset="0"/>
              </a:rPr>
              <a:t>the basis steel is an ABS EH-32 steel ( about a 60 K yield ) or  equivalent.</a:t>
            </a:r>
          </a:p>
          <a:p>
            <a:pPr marL="514350" indent="-514350">
              <a:buFont typeface="+mj-lt"/>
              <a:buAutoNum type="arabicParenR"/>
            </a:pPr>
            <a:r>
              <a:rPr lang="en-US" dirty="0" smtClean="0">
                <a:latin typeface="Times New Roman" pitchFamily="18" charset="0"/>
                <a:cs typeface="Times New Roman" pitchFamily="18" charset="0"/>
              </a:rPr>
              <a:t>Play </a:t>
            </a:r>
            <a:r>
              <a:rPr lang="en-US" dirty="0">
                <a:latin typeface="Times New Roman" pitchFamily="18" charset="0"/>
                <a:cs typeface="Times New Roman" pitchFamily="18" charset="0"/>
              </a:rPr>
              <a:t>your patch with difference “Wet Welding” 6013’s 6.5 mm x 450 mm fitting up / closing gaps welding.</a:t>
            </a:r>
          </a:p>
          <a:p>
            <a:pPr marL="514350" indent="-514350">
              <a:buFont typeface="+mj-lt"/>
              <a:buAutoNum type="arabicParenR"/>
            </a:pPr>
            <a:r>
              <a:rPr lang="en-US" dirty="0" smtClean="0">
                <a:latin typeface="Times New Roman" pitchFamily="18" charset="0"/>
                <a:cs typeface="Times New Roman" pitchFamily="18" charset="0"/>
              </a:rPr>
              <a:t>Grind </a:t>
            </a:r>
            <a:r>
              <a:rPr lang="en-US" dirty="0">
                <a:latin typeface="Times New Roman" pitchFamily="18" charset="0"/>
                <a:cs typeface="Times New Roman" pitchFamily="18" charset="0"/>
              </a:rPr>
              <a:t>out etc. to get good V with 6.5 mm root thickness.</a:t>
            </a:r>
          </a:p>
          <a:p>
            <a:pPr marL="514350" indent="-514350">
              <a:buFont typeface="+mj-lt"/>
              <a:buAutoNum type="arabicParenR"/>
            </a:pPr>
            <a:r>
              <a:rPr lang="en-US" dirty="0" smtClean="0">
                <a:latin typeface="Times New Roman" pitchFamily="18" charset="0"/>
                <a:cs typeface="Times New Roman" pitchFamily="18" charset="0"/>
              </a:rPr>
              <a:t>Replicate 1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3 </a:t>
            </a:r>
            <a:r>
              <a:rPr lang="en-US" dirty="0">
                <a:latin typeface="Times New Roman" pitchFamily="18" charset="0"/>
                <a:cs typeface="Times New Roman" pitchFamily="18" charset="0"/>
              </a:rPr>
              <a:t>if required.</a:t>
            </a:r>
          </a:p>
          <a:p>
            <a:pPr marL="514350" indent="-514350">
              <a:buFont typeface="+mj-lt"/>
              <a:buAutoNum type="arabicParenR"/>
            </a:pPr>
            <a:r>
              <a:rPr lang="en-US" dirty="0" smtClean="0">
                <a:latin typeface="Times New Roman" pitchFamily="18" charset="0"/>
                <a:cs typeface="Times New Roman" pitchFamily="18" charset="0"/>
              </a:rPr>
              <a:t>Root </a:t>
            </a:r>
            <a:r>
              <a:rPr lang="en-US" dirty="0">
                <a:latin typeface="Times New Roman" pitchFamily="18" charset="0"/>
                <a:cs typeface="Times New Roman" pitchFamily="18" charset="0"/>
              </a:rPr>
              <a:t>and Hot pass with 8018-C3’s 4 x 350 mm “Wet Welding” sticks using the Len in and out of pudding welding technique.</a:t>
            </a:r>
          </a:p>
          <a:p>
            <a:pPr marL="514350" indent="-514350">
              <a:buFont typeface="+mj-lt"/>
              <a:buAutoNum type="arabicParenR"/>
            </a:pPr>
            <a:r>
              <a:rPr lang="en-US" dirty="0" smtClean="0">
                <a:latin typeface="Times New Roman" pitchFamily="18" charset="0"/>
                <a:cs typeface="Times New Roman" pitchFamily="18" charset="0"/>
              </a:rPr>
              <a:t>Fill </a:t>
            </a:r>
            <a:r>
              <a:rPr lang="en-US" dirty="0">
                <a:latin typeface="Times New Roman" pitchFamily="18" charset="0"/>
                <a:cs typeface="Times New Roman" pitchFamily="18" charset="0"/>
              </a:rPr>
              <a:t>passes and crown 6.5 mm thick with three time the width of the top of the groove using “Wet Welding” 6.5 mm x 450 mm sticks.</a:t>
            </a:r>
          </a:p>
          <a:p>
            <a:pPr marL="514350" indent="-514350">
              <a:buFont typeface="+mj-lt"/>
              <a:buAutoNum type="arabicParen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staging, all people materials there from first getting wet. Mock up work in Arabian Gulf ( twice salinity of normal sea water </a:t>
            </a:r>
            <a:r>
              <a:rPr lang="en-US" dirty="0" smtClean="0">
                <a:latin typeface="Times New Roman" pitchFamily="18" charset="0"/>
                <a:cs typeface="Times New Roman" pitchFamily="18" charset="0"/>
              </a:rPr>
              <a:t>and up to 40 C water temperature </a:t>
            </a:r>
            <a:r>
              <a:rPr lang="en-US" dirty="0">
                <a:latin typeface="Times New Roman" pitchFamily="18" charset="0"/>
                <a:cs typeface="Times New Roman" pitchFamily="18" charset="0"/>
              </a:rPr>
              <a:t>and steel  ( 70 yield ? ) would be helpful . The flip side of that is to get classing societies to sign off on that and having no idea what availability there is of qualified personnel etc.</a:t>
            </a:r>
          </a:p>
          <a:p>
            <a:pPr marL="0" marR="0" indent="0">
              <a:spcBef>
                <a:spcPts val="0"/>
              </a:spcBef>
              <a:spcAft>
                <a:spcPts val="0"/>
              </a:spcAft>
              <a:buNone/>
            </a:pPr>
            <a:endParaRPr lang="en-US" sz="1200" dirty="0">
              <a:latin typeface="Times New Roman"/>
              <a:ea typeface="Calibri"/>
            </a:endParaRPr>
          </a:p>
          <a:p>
            <a:endParaRPr lang="en-US" dirty="0"/>
          </a:p>
        </p:txBody>
      </p:sp>
    </p:spTree>
    <p:extLst>
      <p:ext uri="{BB962C8B-B14F-4D97-AF65-F5344CB8AC3E}">
        <p14:creationId xmlns="" xmlns:p14="http://schemas.microsoft.com/office/powerpoint/2010/main" val="3144193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Pipelines Not Offshore and Cast Iron / Steel / Construction Work</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2800" dirty="0" smtClean="0"/>
              <a:t>Cast Iron Water line repaired got on national TV.</a:t>
            </a:r>
          </a:p>
          <a:p>
            <a:pPr marL="0" indent="0">
              <a:buNone/>
            </a:pPr>
            <a:r>
              <a:rPr lang="en-US" sz="2800" dirty="0" smtClean="0"/>
              <a:t>Cast steel part of a US Naval Ship Repaired using system.</a:t>
            </a:r>
          </a:p>
          <a:p>
            <a:pPr marL="0" indent="0">
              <a:buNone/>
            </a:pPr>
            <a:r>
              <a:rPr lang="en-US" sz="2800" dirty="0"/>
              <a:t>The other was </a:t>
            </a:r>
            <a:r>
              <a:rPr lang="en-US" sz="2800" i="1" dirty="0"/>
              <a:t>wet</a:t>
            </a:r>
            <a:r>
              <a:rPr lang="en-US" sz="2800" dirty="0"/>
              <a:t> </a:t>
            </a:r>
            <a:r>
              <a:rPr lang="en-US" sz="2800" i="1" dirty="0"/>
              <a:t>welding</a:t>
            </a:r>
            <a:r>
              <a:rPr lang="en-US" sz="2800" dirty="0"/>
              <a:t> using </a:t>
            </a:r>
            <a:r>
              <a:rPr lang="en-US" sz="2800" dirty="0" smtClean="0"/>
              <a:t>6013 ( </a:t>
            </a:r>
            <a:r>
              <a:rPr lang="en-US" sz="2800" dirty="0"/>
              <a:t>18 x 1/4 inch </a:t>
            </a:r>
            <a:r>
              <a:rPr lang="en-US" sz="2800" dirty="0" smtClean="0"/>
              <a:t>) electrode </a:t>
            </a:r>
            <a:r>
              <a:rPr lang="en-US" sz="2800" dirty="0"/>
              <a:t>with about a 6 knot current. My position was somewhere between a flag to a hurricane or gale</a:t>
            </a:r>
            <a:r>
              <a:rPr lang="en-US" sz="2800" dirty="0" smtClean="0"/>
              <a:t>.</a:t>
            </a:r>
          </a:p>
          <a:p>
            <a:pPr marL="0" indent="0">
              <a:buNone/>
            </a:pPr>
            <a:r>
              <a:rPr lang="en-US" sz="2800" dirty="0"/>
              <a:t>Sheet Steel </a:t>
            </a:r>
            <a:r>
              <a:rPr lang="en-US" sz="2800" dirty="0" smtClean="0"/>
              <a:t>Piling water motion. Hundreds of feet done on patching mode</a:t>
            </a:r>
          </a:p>
          <a:p>
            <a:pPr marL="0" indent="0">
              <a:buNone/>
            </a:pPr>
            <a:r>
              <a:rPr lang="en-US" sz="2800" dirty="0" smtClean="0"/>
              <a:t>One job with Chevron sheet steel. Above water dry weld cracked out. Below water did not. Caught there attention.</a:t>
            </a:r>
          </a:p>
          <a:p>
            <a:pPr marL="0" indent="0">
              <a:buNone/>
            </a:pPr>
            <a:endParaRPr lang="en-US" dirty="0"/>
          </a:p>
        </p:txBody>
      </p:sp>
    </p:spTree>
    <p:extLst>
      <p:ext uri="{BB962C8B-B14F-4D97-AF65-F5344CB8AC3E}">
        <p14:creationId xmlns="" xmlns:p14="http://schemas.microsoft.com/office/powerpoint/2010/main" val="2679828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latin typeface="Times New Roman" pitchFamily="18" charset="0"/>
                <a:cs typeface="Times New Roman" pitchFamily="18" charset="0"/>
              </a:rPr>
              <a:t>6.5 mm Quarter Inch Electrodes Wet</a:t>
            </a:r>
            <a:endParaRPr lang="en-US"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These wet welding stick can be four time more productive than the old 3.2 mm slow wet weld. You can put in the weldment with 6.5 mm 450 mm electrodes and get production. </a:t>
            </a:r>
            <a:r>
              <a:rPr lang="en-US" dirty="0" smtClean="0">
                <a:latin typeface="Times New Roman" pitchFamily="18" charset="0"/>
                <a:cs typeface="Times New Roman" pitchFamily="18" charset="0"/>
              </a:rPr>
              <a:t>Being a larger person is helpful for quality of welds. Two wet welders. One 15 cm taller than the other one worked 6.5 x 450 mm electrodes and other 4.8 x 350 mm electrodes for ship repair wet welding.</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326151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Times New Roman" pitchFamily="18" charset="0"/>
                <a:cs typeface="Times New Roman" pitchFamily="18" charset="0"/>
              </a:rPr>
              <a:t>Higher Strength and Deeper Water </a:t>
            </a:r>
            <a:endParaRPr lang="en-US"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latin typeface="Times New Roman" pitchFamily="18" charset="0"/>
                <a:cs typeface="Times New Roman" pitchFamily="18" charset="0"/>
              </a:rPr>
              <a:t>For water interactive wet welding a base stick 8018-C3 was used to do </a:t>
            </a:r>
            <a:r>
              <a:rPr lang="en-US" dirty="0">
                <a:latin typeface="Times New Roman" pitchFamily="18" charset="0"/>
                <a:cs typeface="Times New Roman" pitchFamily="18" charset="0"/>
              </a:rPr>
              <a:t>higher </a:t>
            </a:r>
            <a:r>
              <a:rPr lang="en-US" dirty="0" smtClean="0">
                <a:latin typeface="Times New Roman" pitchFamily="18" charset="0"/>
                <a:cs typeface="Times New Roman" pitchFamily="18" charset="0"/>
              </a:rPr>
              <a:t>strength. With submarine steel of 1983 HY-80 I used Hastily 182 ( a high nickel stick ) . Given say a X70 pipeline API steel to weld in 10 msw I would go with go with 8018-C3. Also consider 8018-C2 or other electrode with the interactive coating. Nickel in the consumable causes the weldment to be smoother with less heat transfer area! On the 300 msw job I was told of I do not know what electrode was used. I seen weld specimens from the work. </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2286859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rmAutofit/>
          </a:bodyPr>
          <a:lstStyle/>
          <a:p>
            <a:r>
              <a:rPr lang="en-US" sz="5400" dirty="0" smtClean="0">
                <a:solidFill>
                  <a:srgbClr val="00B0F0"/>
                </a:solidFill>
                <a:latin typeface="Times New Roman" pitchFamily="18" charset="0"/>
                <a:cs typeface="Times New Roman" pitchFamily="18" charset="0"/>
              </a:rPr>
              <a:t>Naval Ship / Expensive Ship Permanent Repair </a:t>
            </a:r>
            <a:endParaRPr lang="en-US" sz="5400"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667000"/>
            <a:ext cx="8229600" cy="3459163"/>
          </a:xfrm>
        </p:spPr>
        <p:txBody>
          <a:bodyPr>
            <a:noAutofit/>
          </a:bodyPr>
          <a:lstStyle/>
          <a:p>
            <a:pPr marL="0" indent="0">
              <a:buNone/>
            </a:pPr>
            <a:r>
              <a:rPr lang="en-US" sz="3600" dirty="0" smtClean="0">
                <a:latin typeface="Times New Roman" pitchFamily="18" charset="0"/>
                <a:cs typeface="Times New Roman" pitchFamily="18" charset="0"/>
              </a:rPr>
              <a:t>I on a United States Navy contract </a:t>
            </a:r>
            <a:r>
              <a:rPr lang="en-US" sz="3600" dirty="0">
                <a:latin typeface="Times New Roman" pitchFamily="18" charset="0"/>
                <a:cs typeface="Times New Roman" pitchFamily="18" charset="0"/>
              </a:rPr>
              <a:t>supplied </a:t>
            </a:r>
            <a:r>
              <a:rPr lang="en-US" sz="3600" dirty="0" smtClean="0">
                <a:latin typeface="Times New Roman" pitchFamily="18" charset="0"/>
                <a:cs typeface="Times New Roman" pitchFamily="18" charset="0"/>
              </a:rPr>
              <a:t>Wet Welding 3.2 mm 7014’s for wet welding repair of US </a:t>
            </a:r>
            <a:r>
              <a:rPr lang="en-US" sz="3600" dirty="0">
                <a:latin typeface="Times New Roman" pitchFamily="18" charset="0"/>
                <a:cs typeface="Times New Roman" pitchFamily="18" charset="0"/>
              </a:rPr>
              <a:t>Navy </a:t>
            </a:r>
            <a:r>
              <a:rPr lang="en-US" sz="3600" dirty="0" smtClean="0">
                <a:latin typeface="Times New Roman" pitchFamily="18" charset="0"/>
                <a:cs typeface="Times New Roman" pitchFamily="18" charset="0"/>
              </a:rPr>
              <a:t>Destroyer Warship. Was told that the ship was scrapped  and the wet welds were found to be above expectations! </a:t>
            </a:r>
            <a:endParaRPr lang="en-US"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3538884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solidFill>
                  <a:srgbClr val="00B0F0"/>
                </a:solidFill>
                <a:latin typeface="Times New Roman" pitchFamily="18" charset="0"/>
                <a:cs typeface="Times New Roman" pitchFamily="18" charset="0"/>
              </a:rPr>
              <a:t>Marine Salvage</a:t>
            </a:r>
            <a:br>
              <a:rPr lang="en-US" sz="5400" dirty="0">
                <a:solidFill>
                  <a:srgbClr val="00B0F0"/>
                </a:solidFill>
                <a:latin typeface="Times New Roman" pitchFamily="18" charset="0"/>
                <a:cs typeface="Times New Roman" pitchFamily="18" charset="0"/>
              </a:rPr>
            </a:br>
            <a:endParaRPr lang="en-US" sz="5400"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itchFamily="18" charset="0"/>
                <a:cs typeface="Times New Roman" pitchFamily="18" charset="0"/>
              </a:rPr>
              <a:t>Samples the way samples should be. I sent ten 6013 450 mm x 6.5 mm electrodes to Kingdom of Saudi Arabia as sample. On a jack-up rig they were having a problem bringing a leg up with a storm coming. The diving concern used the ten sample electrodes for the necessary repair with wet welding electrodes sent and got 50,000 USD salvage award on the matter. The jack-up went to Japan for shipyard work. They looked carefully at the welds.</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8835537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Autofit/>
          </a:bodyPr>
          <a:lstStyle/>
          <a:p>
            <a:r>
              <a:rPr lang="en-US" sz="3200" dirty="0">
                <a:latin typeface="Times New Roman" pitchFamily="18" charset="0"/>
                <a:cs typeface="Times New Roman" pitchFamily="18" charset="0"/>
              </a:rPr>
              <a:t>Give enough knowledge pertaining to the technology to make decisions on it’s use.</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dirty="0" smtClean="0"/>
              <a:t>Swirl the puddle and in - out of the puddle and etc. techniques . </a:t>
            </a:r>
          </a:p>
          <a:p>
            <a:pPr marL="514350" indent="-514350">
              <a:buAutoNum type="arabicPeriod"/>
            </a:pPr>
            <a:r>
              <a:rPr lang="en-US" dirty="0" smtClean="0"/>
              <a:t>Base Electrode 6013 – 7014 swirl the puddle </a:t>
            </a:r>
          </a:p>
          <a:p>
            <a:pPr marL="514350" indent="-514350">
              <a:buAutoNum type="arabicPeriod"/>
            </a:pPr>
            <a:r>
              <a:rPr lang="en-US" dirty="0" smtClean="0"/>
              <a:t>Base Electrodes iron powder coated 7018 / 8018-C3 in – out of the puddle technique.</a:t>
            </a:r>
          </a:p>
          <a:p>
            <a:pPr marL="514350" indent="-514350">
              <a:buAutoNum type="arabicPeriod"/>
            </a:pPr>
            <a:r>
              <a:rPr lang="en-US" dirty="0" smtClean="0"/>
              <a:t>Keel coolers etc. pull an arc for thin material</a:t>
            </a:r>
            <a:endParaRPr lang="en-US" dirty="0"/>
          </a:p>
        </p:txBody>
      </p:sp>
    </p:spTree>
    <p:extLst>
      <p:ext uri="{BB962C8B-B14F-4D97-AF65-F5344CB8AC3E}">
        <p14:creationId xmlns="" xmlns:p14="http://schemas.microsoft.com/office/powerpoint/2010/main" val="1121245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Foot Notes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latin typeface="Times New Roman" pitchFamily="18" charset="0"/>
                <a:cs typeface="Times New Roman" pitchFamily="18" charset="0"/>
              </a:rPr>
              <a:t>Underwater Wet Welding Thermit Device ( Two Patents / Got Answer ). </a:t>
            </a: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In 1972 I started research leading to two patents on a device to make a wet weld with a small amount of electricity initiation. The bulk of the energy was from the chemical reaction of aluminum and black iron oxide giving molten steel at 2388 degrees Celsius . Central Intelligent Agency used it for the salvage of a Soviet Submarine 1970 to 1975. I was involved and no money in pocket , great stories. The salvage was done at 16500 fsw . Fits in money making going deeper and -----! Len answer for hyperbaric is </a:t>
            </a:r>
            <a:r>
              <a:rPr lang="en-US" dirty="0">
                <a:latin typeface="Times New Roman" pitchFamily="18" charset="0"/>
                <a:cs typeface="Times New Roman" pitchFamily="18" charset="0"/>
              </a:rPr>
              <a:t>7018’s Aluminum Powder To Aluminum Gas Augmented Arc Welding System. Best for Damp </a:t>
            </a:r>
            <a:r>
              <a:rPr lang="en-US" dirty="0" smtClean="0">
                <a:latin typeface="Times New Roman" pitchFamily="18" charset="0"/>
                <a:cs typeface="Times New Roman" pitchFamily="18" charset="0"/>
              </a:rPr>
              <a:t>Conditions beyond hyperbaric !</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Lets </a:t>
            </a:r>
            <a:r>
              <a:rPr lang="en-US" dirty="0">
                <a:latin typeface="Times New Roman" pitchFamily="18" charset="0"/>
                <a:cs typeface="Times New Roman" pitchFamily="18" charset="0"/>
              </a:rPr>
              <a:t>talk after.</a:t>
            </a:r>
          </a:p>
          <a:p>
            <a:pPr marL="0" indent="0">
              <a:buNone/>
            </a:pPr>
            <a:endParaRPr lang="en-US" dirty="0"/>
          </a:p>
          <a:p>
            <a:pPr marL="0" indent="0">
              <a:buNone/>
            </a:pPr>
            <a:endParaRPr lang="en-US" dirty="0"/>
          </a:p>
        </p:txBody>
      </p:sp>
    </p:spTree>
    <p:extLst>
      <p:ext uri="{BB962C8B-B14F-4D97-AF65-F5344CB8AC3E}">
        <p14:creationId xmlns="" xmlns:p14="http://schemas.microsoft.com/office/powerpoint/2010/main" val="145784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Len Terrific /Looking for Work Words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Ways I can do you good !</a:t>
            </a:r>
          </a:p>
          <a:p>
            <a:pPr marL="0" indent="0">
              <a:buNone/>
            </a:pPr>
            <a:r>
              <a:rPr lang="en-US" dirty="0" smtClean="0"/>
              <a:t>Welding Solutions / Say where and I am there. </a:t>
            </a:r>
          </a:p>
          <a:p>
            <a:pPr marL="0" indent="0">
              <a:buNone/>
            </a:pPr>
            <a:r>
              <a:rPr lang="en-US" dirty="0" smtClean="0"/>
              <a:t>Underwater work. The technology presented is ROV empowering – engineer it – dive it</a:t>
            </a:r>
          </a:p>
          <a:p>
            <a:pPr marL="0" indent="0">
              <a:buNone/>
            </a:pPr>
            <a:r>
              <a:rPr lang="en-US" dirty="0" smtClean="0"/>
              <a:t>Innovate – Done answers of technology challenges</a:t>
            </a:r>
          </a:p>
          <a:p>
            <a:pPr marL="0" indent="0">
              <a:buNone/>
            </a:pPr>
            <a:r>
              <a:rPr lang="en-US" dirty="0" smtClean="0"/>
              <a:t>Money it – Have business background</a:t>
            </a:r>
            <a:endParaRPr lang="en-US" dirty="0"/>
          </a:p>
        </p:txBody>
      </p:sp>
    </p:spTree>
    <p:extLst>
      <p:ext uri="{BB962C8B-B14F-4D97-AF65-F5344CB8AC3E}">
        <p14:creationId xmlns="" xmlns:p14="http://schemas.microsoft.com/office/powerpoint/2010/main" val="2672220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solidFill>
                  <a:srgbClr val="00B050"/>
                </a:solidFill>
                <a:latin typeface="Times New Roman" pitchFamily="18" charset="0"/>
                <a:cs typeface="Times New Roman" pitchFamily="18" charset="0"/>
              </a:rPr>
              <a:t>Water Interactive Coated Wet </a:t>
            </a:r>
            <a:r>
              <a:rPr lang="en-US" sz="3600" b="1" i="1" u="sng" dirty="0">
                <a:solidFill>
                  <a:srgbClr val="00B050"/>
                </a:solidFill>
                <a:latin typeface="Times New Roman" pitchFamily="18" charset="0"/>
                <a:cs typeface="Times New Roman" pitchFamily="18" charset="0"/>
              </a:rPr>
              <a:t>Welding</a:t>
            </a:r>
            <a:r>
              <a:rPr lang="en-US" b="1" i="1" u="sng" dirty="0">
                <a:solidFill>
                  <a:srgbClr val="00B050"/>
                </a:solidFill>
                <a:latin typeface="Times New Roman" pitchFamily="18" charset="0"/>
                <a:cs typeface="Times New Roman" pitchFamily="18" charset="0"/>
              </a:rPr>
              <a:t> </a:t>
            </a:r>
            <a:r>
              <a:rPr lang="en-US" b="1" i="1" u="sng" dirty="0" smtClean="0">
                <a:solidFill>
                  <a:srgbClr val="00B050"/>
                </a:solidFill>
                <a:latin typeface="Times New Roman" pitchFamily="18" charset="0"/>
                <a:cs typeface="Times New Roman" pitchFamily="18" charset="0"/>
              </a:rPr>
              <a:t>Sticks</a:t>
            </a:r>
            <a:endParaRPr lang="en-US"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latin typeface="Times New Roman" pitchFamily="18" charset="0"/>
                <a:cs typeface="Times New Roman" pitchFamily="18" charset="0"/>
              </a:rPr>
              <a:t>Water </a:t>
            </a:r>
            <a:r>
              <a:rPr lang="en-US" dirty="0">
                <a:latin typeface="Times New Roman" pitchFamily="18" charset="0"/>
                <a:cs typeface="Times New Roman" pitchFamily="18" charset="0"/>
              </a:rPr>
              <a:t>interactive wet welding systems allows for greater operability, depth, range of steel, quality to surface standards of steel. In welder-diver terms this </a:t>
            </a:r>
            <a:r>
              <a:rPr lang="en-US" dirty="0" smtClean="0">
                <a:latin typeface="Times New Roman" pitchFamily="18" charset="0"/>
                <a:cs typeface="Times New Roman" pitchFamily="18" charset="0"/>
              </a:rPr>
              <a:t>means </a:t>
            </a:r>
            <a:endParaRPr lang="en-US" dirty="0">
              <a:latin typeface="Times New Roman" pitchFamily="18" charset="0"/>
              <a:cs typeface="Times New Roman" pitchFamily="18" charset="0"/>
            </a:endParaRPr>
          </a:p>
          <a:p>
            <a:pPr marL="514350" lvl="0" indent="-514350">
              <a:buFont typeface="+mj-lt"/>
              <a:buAutoNum type="arabicPeriod"/>
            </a:pPr>
            <a:r>
              <a:rPr lang="en-US" dirty="0">
                <a:latin typeface="Times New Roman" pitchFamily="18" charset="0"/>
                <a:cs typeface="Times New Roman" pitchFamily="18" charset="0"/>
              </a:rPr>
              <a:t>Easier wet welding with larger diameter electrodes with more water motion, i.e. splash zone conditions. </a:t>
            </a:r>
            <a:r>
              <a:rPr lang="en-US" dirty="0" smtClean="0">
                <a:latin typeface="Times New Roman" pitchFamily="18" charset="0"/>
                <a:cs typeface="Times New Roman" pitchFamily="18" charset="0"/>
              </a:rPr>
              <a:t>Wet welds with 3.2 mm thick steel and  RCV </a:t>
            </a:r>
            <a:r>
              <a:rPr lang="en-US" dirty="0">
                <a:latin typeface="Times New Roman" pitchFamily="18" charset="0"/>
                <a:cs typeface="Times New Roman" pitchFamily="18" charset="0"/>
              </a:rPr>
              <a:t>(robot) </a:t>
            </a:r>
            <a:r>
              <a:rPr lang="en-US" dirty="0" smtClean="0">
                <a:latin typeface="Times New Roman" pitchFamily="18" charset="0"/>
                <a:cs typeface="Times New Roman" pitchFamily="18" charset="0"/>
              </a:rPr>
              <a:t>welds are happening with it. RCV I do not have details on.</a:t>
            </a:r>
            <a:endParaRPr lang="en-US" dirty="0">
              <a:latin typeface="Times New Roman" pitchFamily="18" charset="0"/>
              <a:cs typeface="Times New Roman" pitchFamily="18" charset="0"/>
            </a:endParaRPr>
          </a:p>
          <a:p>
            <a:pPr marL="514350" lvl="0" indent="-514350">
              <a:buFont typeface="+mj-lt"/>
              <a:buAutoNum type="arabicPeriod"/>
            </a:pPr>
            <a:r>
              <a:rPr lang="en-US" dirty="0">
                <a:latin typeface="Times New Roman" pitchFamily="18" charset="0"/>
                <a:cs typeface="Times New Roman" pitchFamily="18" charset="0"/>
              </a:rPr>
              <a:t>A </a:t>
            </a:r>
            <a:r>
              <a:rPr lang="en-US" dirty="0" smtClean="0">
                <a:latin typeface="Times New Roman" pitchFamily="18" charset="0"/>
                <a:cs typeface="Times New Roman" pitchFamily="18" charset="0"/>
              </a:rPr>
              <a:t>1000 foot </a:t>
            </a:r>
            <a:r>
              <a:rPr lang="en-US" dirty="0">
                <a:latin typeface="Times New Roman" pitchFamily="18" charset="0"/>
                <a:cs typeface="Times New Roman" pitchFamily="18" charset="0"/>
              </a:rPr>
              <a:t>offshore weld was reported on an offshore </a:t>
            </a:r>
            <a:r>
              <a:rPr lang="en-US" dirty="0" smtClean="0">
                <a:latin typeface="Times New Roman" pitchFamily="18" charset="0"/>
                <a:cs typeface="Times New Roman" pitchFamily="18" charset="0"/>
              </a:rPr>
              <a:t>job 1986. </a:t>
            </a:r>
            <a:r>
              <a:rPr lang="en-US" dirty="0">
                <a:latin typeface="Times New Roman" pitchFamily="18" charset="0"/>
                <a:cs typeface="Times New Roman" pitchFamily="18" charset="0"/>
              </a:rPr>
              <a:t>At the other end of the spectrum a potential for near surface work with wet - dry cycles and water motion.</a:t>
            </a:r>
          </a:p>
          <a:p>
            <a:pPr marL="514350" lvl="0" indent="-514350">
              <a:buFont typeface="+mj-lt"/>
              <a:buAutoNum type="arabicPeriod"/>
            </a:pPr>
            <a:r>
              <a:rPr lang="en-US" dirty="0">
                <a:latin typeface="Times New Roman" pitchFamily="18" charset="0"/>
                <a:cs typeface="Times New Roman" pitchFamily="18" charset="0"/>
              </a:rPr>
              <a:t>With higher skill iron powder coated electrodes </a:t>
            </a:r>
            <a:r>
              <a:rPr lang="en-US" dirty="0" smtClean="0">
                <a:latin typeface="Times New Roman" pitchFamily="18" charset="0"/>
                <a:cs typeface="Times New Roman" pitchFamily="18" charset="0"/>
              </a:rPr>
              <a:t>8018-C3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ABS </a:t>
            </a:r>
            <a:r>
              <a:rPr lang="en-US" dirty="0">
                <a:latin typeface="Times New Roman" pitchFamily="18" charset="0"/>
                <a:cs typeface="Times New Roman" pitchFamily="18" charset="0"/>
              </a:rPr>
              <a:t>EH-32 grade 66 thousand yield steel was wet welded yielding a weld with a hardness (Vickers 10) of 55 on the fusion </a:t>
            </a:r>
            <a:r>
              <a:rPr lang="en-US" dirty="0" smtClean="0">
                <a:latin typeface="Times New Roman" pitchFamily="18" charset="0"/>
                <a:cs typeface="Times New Roman" pitchFamily="18" charset="0"/>
              </a:rPr>
              <a:t>line 1981. Forty three in weldment first “New York Steel”. That </a:t>
            </a:r>
            <a:r>
              <a:rPr lang="en-US" dirty="0">
                <a:latin typeface="Times New Roman" pitchFamily="18" charset="0"/>
                <a:cs typeface="Times New Roman" pitchFamily="18" charset="0"/>
              </a:rPr>
              <a:t>better than surface performance!</a:t>
            </a:r>
          </a:p>
          <a:p>
            <a:pPr marL="514350" indent="-514350">
              <a:buFont typeface="+mj-lt"/>
              <a:buAutoNum type="arabicPeriod"/>
            </a:pPr>
            <a:r>
              <a:rPr lang="en-US" dirty="0">
                <a:latin typeface="Times New Roman" pitchFamily="18" charset="0"/>
                <a:cs typeface="Times New Roman" pitchFamily="18" charset="0"/>
              </a:rPr>
              <a:t>In a US NAVY conducted test 3/16” electrodes </a:t>
            </a:r>
            <a:r>
              <a:rPr lang="en-US" dirty="0" smtClean="0">
                <a:latin typeface="Times New Roman" pitchFamily="18" charset="0"/>
                <a:cs typeface="Times New Roman" pitchFamily="18" charset="0"/>
              </a:rPr>
              <a:t>butt </a:t>
            </a:r>
            <a:r>
              <a:rPr lang="en-US" dirty="0">
                <a:latin typeface="Times New Roman" pitchFamily="18" charset="0"/>
                <a:cs typeface="Times New Roman" pitchFamily="18" charset="0"/>
              </a:rPr>
              <a:t>welded A36 grade steel in the vertical and overhead positions in 21 fsw New York City </a:t>
            </a:r>
            <a:r>
              <a:rPr lang="en-US" dirty="0" smtClean="0">
                <a:latin typeface="Times New Roman" pitchFamily="18" charset="0"/>
                <a:cs typeface="Times New Roman" pitchFamily="18" charset="0"/>
              </a:rPr>
              <a:t>55 degrees </a:t>
            </a:r>
            <a:r>
              <a:rPr lang="en-US" dirty="0">
                <a:latin typeface="Times New Roman" pitchFamily="18" charset="0"/>
                <a:cs typeface="Times New Roman" pitchFamily="18" charset="0"/>
              </a:rPr>
              <a:t>Fahrenheit</a:t>
            </a:r>
            <a:r>
              <a:rPr lang="en-US" dirty="0" smtClean="0">
                <a:latin typeface="Times New Roman" pitchFamily="18" charset="0"/>
                <a:cs typeface="Times New Roman" pitchFamily="18" charset="0"/>
              </a:rPr>
              <a:t> harbor </a:t>
            </a:r>
            <a:r>
              <a:rPr lang="en-US" dirty="0">
                <a:latin typeface="Times New Roman" pitchFamily="18" charset="0"/>
                <a:cs typeface="Times New Roman" pitchFamily="18" charset="0"/>
              </a:rPr>
              <a:t>conditions. The welds were tested and the welds passed 2T-bend test and other test within the hull specifications of the US Navy. </a:t>
            </a:r>
          </a:p>
          <a:p>
            <a:pPr marL="514350" lvl="0" indent="-514350">
              <a:buFont typeface="+mj-lt"/>
              <a:buAutoNum type="arabicPeriod"/>
            </a:pPr>
            <a:r>
              <a:rPr lang="en-US" dirty="0">
                <a:latin typeface="Times New Roman" pitchFamily="18" charset="0"/>
                <a:cs typeface="Times New Roman" pitchFamily="18" charset="0"/>
              </a:rPr>
              <a:t>Used in Siberia for pipeline welding.</a:t>
            </a:r>
          </a:p>
          <a:p>
            <a:pPr marL="514350" lvl="0" indent="-514350">
              <a:buFont typeface="+mj-lt"/>
              <a:buAutoNum type="arabicPeriod"/>
            </a:pPr>
            <a:r>
              <a:rPr lang="en-US" dirty="0">
                <a:latin typeface="Times New Roman" pitchFamily="18" charset="0"/>
                <a:cs typeface="Times New Roman" pitchFamily="18" charset="0"/>
              </a:rPr>
              <a:t>Used </a:t>
            </a:r>
            <a:r>
              <a:rPr lang="en-US" dirty="0" smtClean="0">
                <a:latin typeface="Times New Roman" pitchFamily="18" charset="0"/>
                <a:cs typeface="Times New Roman" pitchFamily="18" charset="0"/>
              </a:rPr>
              <a:t>for sheet </a:t>
            </a:r>
            <a:r>
              <a:rPr lang="en-US" dirty="0">
                <a:latin typeface="Times New Roman" pitchFamily="18" charset="0"/>
                <a:cs typeface="Times New Roman" pitchFamily="18" charset="0"/>
              </a:rPr>
              <a:t>steel pile repair with water motion / splash zone in open water.  </a:t>
            </a:r>
          </a:p>
          <a:p>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4090397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 </a:t>
            </a:r>
            <a:endParaRPr lang="en-US" dirty="0"/>
          </a:p>
        </p:txBody>
      </p:sp>
      <p:sp>
        <p:nvSpPr>
          <p:cNvPr id="3" name="Content Placeholder 2"/>
          <p:cNvSpPr>
            <a:spLocks noGrp="1"/>
          </p:cNvSpPr>
          <p:nvPr>
            <p:ph idx="1"/>
          </p:nvPr>
        </p:nvSpPr>
        <p:spPr/>
        <p:txBody>
          <a:bodyPr>
            <a:normAutofit fontScale="40000" lnSpcReduction="20000"/>
          </a:bodyPr>
          <a:lstStyle/>
          <a:p>
            <a:r>
              <a:rPr lang="en-US" b="1" dirty="0"/>
              <a:t>Construction Project Manager </a:t>
            </a:r>
            <a:endParaRPr lang="en-US" dirty="0"/>
          </a:p>
          <a:p>
            <a:r>
              <a:rPr lang="en-US" dirty="0"/>
              <a:t>October 2000 to </a:t>
            </a:r>
            <a:r>
              <a:rPr lang="en-US" dirty="0" smtClean="0"/>
              <a:t>December 2014 </a:t>
            </a:r>
            <a:r>
              <a:rPr lang="en-US" dirty="0"/>
              <a:t>Welding Man at NYCDOT Division of Bridges. Covered all aspect of bridge welding related work. The only AWS Certified Welding Inspector in New York City Employment</a:t>
            </a:r>
          </a:p>
          <a:p>
            <a:r>
              <a:rPr lang="en-US" dirty="0"/>
              <a:t>Instructor - In Sacramento USA as part of </a:t>
            </a:r>
            <a:r>
              <a:rPr lang="en-US" u="sng" dirty="0">
                <a:hlinkClick r:id="rId2" action="ppaction://hlinkfile"/>
              </a:rPr>
              <a:t>www.orthotropic-bridge.org</a:t>
            </a:r>
            <a:r>
              <a:rPr lang="en-US" dirty="0"/>
              <a:t> August 25-28, 2008 event I gave daylong class in welding inspection for bridges and gave said course in Kingdom of Saudi Arabia 2011 !</a:t>
            </a:r>
          </a:p>
          <a:p>
            <a:r>
              <a:rPr lang="en-US" u="sng" dirty="0">
                <a:hlinkClick r:id="rId3"/>
              </a:rPr>
              <a:t>http://www.orthotropic-bridge.org/pdffiles/WeldingInspectionWorkshopbyLen2.pdf</a:t>
            </a:r>
            <a:endParaRPr lang="en-US" dirty="0"/>
          </a:p>
          <a:p>
            <a:r>
              <a:rPr lang="en-US" dirty="0"/>
              <a:t>Journalist – ( </a:t>
            </a:r>
            <a:r>
              <a:rPr lang="en-US" u="sng" dirty="0">
                <a:hlinkClick r:id="rId4"/>
              </a:rPr>
              <a:t>www.20wpc.com</a:t>
            </a:r>
            <a:r>
              <a:rPr lang="en-US" dirty="0"/>
              <a:t> ) the freelance journalist. Since 1986 covered every World Petroleum Congress (</a:t>
            </a:r>
            <a:r>
              <a:rPr lang="en-US" u="sng" dirty="0">
                <a:hlinkClick r:id="rId5"/>
              </a:rPr>
              <a:t>www.</a:t>
            </a:r>
            <a:r>
              <a:rPr lang="en-US" b="1" u="sng" dirty="0">
                <a:hlinkClick r:id="rId5"/>
              </a:rPr>
              <a:t>world</a:t>
            </a:r>
            <a:r>
              <a:rPr lang="en-US" u="sng" dirty="0">
                <a:hlinkClick r:id="rId5"/>
              </a:rPr>
              <a:t>-</a:t>
            </a:r>
            <a:r>
              <a:rPr lang="en-US" b="1" u="sng" dirty="0">
                <a:hlinkClick r:id="rId5"/>
              </a:rPr>
              <a:t>petroleum</a:t>
            </a:r>
            <a:r>
              <a:rPr lang="en-US" u="sng" dirty="0">
                <a:hlinkClick r:id="rId5"/>
              </a:rPr>
              <a:t>.org</a:t>
            </a:r>
            <a:r>
              <a:rPr lang="en-US" dirty="0"/>
              <a:t>) press credentialed in Qatar, USA, Spain, Argentina, Norway, China, Brazil, and South Africa. Worked with </a:t>
            </a:r>
            <a:r>
              <a:rPr lang="en-US" u="sng" dirty="0">
                <a:hlinkClick r:id="rId6"/>
              </a:rPr>
              <a:t>www.rfwaite.com</a:t>
            </a:r>
            <a:r>
              <a:rPr lang="en-US" dirty="0"/>
              <a:t> Bob Waite PE Leader of American Welding Society New York </a:t>
            </a:r>
          </a:p>
          <a:p>
            <a:r>
              <a:rPr lang="en-US" dirty="0"/>
              <a:t>How Might I do Bridge Engineering Professionals Good? My knowledge of NYC bridges is different in that I am part of a heavy construction union the Dockbuilders 1556 for more than 20 years, geotechnical for more than ten years engineering and drove a taxicab in NYC for more than 20 years. My background includes being a stockbroker having passed the test and achieved work requirements. My patents are five in welding, two in petroleum extraction, one in lubrication and two in gas turbine. The subjects I became very knowledgeable in, Marine Diving Management work done in Arabia etc.  </a:t>
            </a:r>
          </a:p>
          <a:p>
            <a:r>
              <a:rPr lang="en-US" dirty="0"/>
              <a:t>My patents are five in welding, two in petroleum, one in lubrication, one pending and one provisional in Gas Turbine Technology.  ( total 10 ).  My background includes +30 years membership in </a:t>
            </a:r>
            <a:r>
              <a:rPr lang="en-US" u="sng" dirty="0">
                <a:hlinkClick r:id="rId7"/>
              </a:rPr>
              <a:t>www.spe.org</a:t>
            </a:r>
            <a:r>
              <a:rPr lang="en-US" dirty="0"/>
              <a:t>  (two papers accepted by and copy available from) / </a:t>
            </a:r>
            <a:r>
              <a:rPr lang="en-US" u="sng" dirty="0">
                <a:hlinkClick r:id="rId8"/>
              </a:rPr>
              <a:t>www.aws.org</a:t>
            </a:r>
            <a:r>
              <a:rPr lang="en-US" dirty="0"/>
              <a:t> one paper published in "Welding Journal"</a:t>
            </a:r>
          </a:p>
          <a:p>
            <a:r>
              <a:rPr lang="en-US" dirty="0"/>
              <a:t>My background in offshore oil is plus 20 years with work in the Kingdom of Saudi Arabia and being expert in underwater welding. In petroleum, I have liquid oxygen injection patents and experience. New patents pending in gas turbine with water swirled into thrust gas from turbine blades and/or rotating unit beyond main shaft available at </a:t>
            </a:r>
            <a:r>
              <a:rPr lang="en-US" u="sng" dirty="0">
                <a:hlinkClick r:id="rId9"/>
              </a:rPr>
              <a:t>www.uspto.gov</a:t>
            </a:r>
            <a:r>
              <a:rPr lang="en-US" dirty="0"/>
              <a:t> ! Active in NYC Civil Engineers Society </a:t>
            </a:r>
            <a:r>
              <a:rPr lang="en-US" u="sng" dirty="0">
                <a:hlinkClick r:id="rId10"/>
              </a:rPr>
              <a:t>www.ascemetsection.org</a:t>
            </a:r>
            <a:r>
              <a:rPr lang="en-US" dirty="0"/>
              <a:t> &amp; ASME </a:t>
            </a:r>
            <a:r>
              <a:rPr lang="en-US" u="sng" dirty="0">
                <a:hlinkClick r:id="rId11"/>
              </a:rPr>
              <a:t>http://sections.asme.org/metropolitan%5Fny/</a:t>
            </a:r>
            <a:r>
              <a:rPr lang="en-US" dirty="0"/>
              <a:t> </a:t>
            </a:r>
          </a:p>
          <a:p>
            <a:r>
              <a:rPr lang="en-US" dirty="0"/>
              <a:t>&amp; Society of Petroleum Engineers </a:t>
            </a:r>
            <a:r>
              <a:rPr lang="en-US" b="1" dirty="0"/>
              <a:t>New York and NE Petroleum Section</a:t>
            </a:r>
            <a:r>
              <a:rPr lang="en-US" dirty="0"/>
              <a:t> </a:t>
            </a:r>
            <a:r>
              <a:rPr lang="en-US" b="1" u="sng" dirty="0">
                <a:hlinkClick r:id="rId12"/>
              </a:rPr>
              <a:t>http://connect.spe.org/NewYorkandNewEnglandPetroleum</a:t>
            </a:r>
            <a:endParaRPr lang="en-US" dirty="0"/>
          </a:p>
          <a:p>
            <a:pPr marL="0" indent="0">
              <a:buNone/>
            </a:pPr>
            <a:endParaRPr lang="en-US" dirty="0"/>
          </a:p>
        </p:txBody>
      </p:sp>
    </p:spTree>
    <p:extLst>
      <p:ext uri="{BB962C8B-B14F-4D97-AF65-F5344CB8AC3E}">
        <p14:creationId xmlns="" xmlns:p14="http://schemas.microsoft.com/office/powerpoint/2010/main" val="2780137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Patented </a:t>
            </a:r>
            <a:r>
              <a:rPr lang="en-US" dirty="0">
                <a:latin typeface="Times New Roman" pitchFamily="18" charset="0"/>
                <a:cs typeface="Times New Roman" pitchFamily="18" charset="0"/>
              </a:rPr>
              <a:t>(patents </a:t>
            </a:r>
            <a:r>
              <a:rPr lang="en-US" dirty="0" smtClean="0">
                <a:latin typeface="Times New Roman" pitchFamily="18" charset="0"/>
                <a:cs typeface="Times New Roman" pitchFamily="18" charset="0"/>
              </a:rPr>
              <a:t>expired)</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latin typeface="Times New Roman" pitchFamily="18" charset="0"/>
                <a:cs typeface="Times New Roman" pitchFamily="18" charset="0"/>
              </a:rPr>
              <a:t>1</a:t>
            </a:r>
            <a:r>
              <a:rPr lang="en-US" dirty="0">
                <a:latin typeface="Times New Roman" pitchFamily="18" charset="0"/>
                <a:cs typeface="Times New Roman" pitchFamily="18" charset="0"/>
              </a:rPr>
              <a:t>. Coated electrode for arc welding 4,804,818 issued February 14, 1989 </a:t>
            </a:r>
          </a:p>
          <a:p>
            <a:pPr marL="0" indent="0">
              <a:buNone/>
            </a:pPr>
            <a:r>
              <a:rPr lang="en-US" dirty="0">
                <a:latin typeface="Times New Roman" pitchFamily="18" charset="0"/>
                <a:cs typeface="Times New Roman" pitchFamily="18" charset="0"/>
              </a:rPr>
              <a:t>2. Electrode for arc welding and method for underwater welding 4,568,813 issued February 4, 1986</a:t>
            </a:r>
          </a:p>
          <a:p>
            <a:pPr marL="0" indent="0">
              <a:buNone/>
            </a:pPr>
            <a:r>
              <a:rPr lang="en-US" dirty="0">
                <a:latin typeface="Times New Roman" pitchFamily="18" charset="0"/>
                <a:cs typeface="Times New Roman" pitchFamily="18" charset="0"/>
              </a:rPr>
              <a:t>3. Gelatinous coating for arc welding and method for underwater welding 4,220,487 issued September 2, 1980</a:t>
            </a:r>
          </a:p>
          <a:p>
            <a:pPr marL="0" indent="0">
              <a:buNone/>
            </a:pPr>
            <a:r>
              <a:rPr lang="en-US" dirty="0" smtClean="0">
                <a:latin typeface="Times New Roman" pitchFamily="18" charset="0"/>
                <a:cs typeface="Times New Roman" pitchFamily="18" charset="0"/>
              </a:rPr>
              <a:t>4. </a:t>
            </a:r>
            <a:r>
              <a:rPr lang="en-US" dirty="0">
                <a:latin typeface="Times New Roman" pitchFamily="18" charset="0"/>
                <a:cs typeface="Times New Roman" pitchFamily="18" charset="0"/>
              </a:rPr>
              <a:t>Exothermic welding device   4,062,485 issued December 13, 1977</a:t>
            </a:r>
          </a:p>
          <a:p>
            <a:pPr marL="0" indent="0">
              <a:buNone/>
            </a:pPr>
            <a:r>
              <a:rPr lang="en-US" dirty="0" smtClean="0">
                <a:latin typeface="Times New Roman" pitchFamily="18" charset="0"/>
                <a:cs typeface="Times New Roman" pitchFamily="18" charset="0"/>
              </a:rPr>
              <a:t>5. </a:t>
            </a:r>
            <a:r>
              <a:rPr lang="en-US" dirty="0">
                <a:latin typeface="Times New Roman" pitchFamily="18" charset="0"/>
                <a:cs typeface="Times New Roman" pitchFamily="18" charset="0"/>
              </a:rPr>
              <a:t>Device for salvaging metal objects and salvaging method number 3,871,315 issued March 18, 1975) technologies such will be done at much lower cost! </a:t>
            </a:r>
          </a:p>
          <a:p>
            <a:endParaRPr lang="en-US" dirty="0"/>
          </a:p>
        </p:txBody>
      </p:sp>
    </p:spTree>
    <p:extLst>
      <p:ext uri="{BB962C8B-B14F-4D97-AF65-F5344CB8AC3E}">
        <p14:creationId xmlns="" xmlns:p14="http://schemas.microsoft.com/office/powerpoint/2010/main" val="2877998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Listening!</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solidFill>
                  <a:schemeClr val="tx1">
                    <a:lumMod val="95000"/>
                    <a:lumOff val="5000"/>
                  </a:schemeClr>
                </a:solidFill>
                <a:latin typeface="Times New Roman" pitchFamily="18" charset="0"/>
                <a:cs typeface="Times New Roman" pitchFamily="18" charset="0"/>
              </a:rPr>
              <a:t>Send Work to </a:t>
            </a:r>
          </a:p>
          <a:p>
            <a:pPr marL="0" indent="0">
              <a:buNone/>
            </a:pPr>
            <a:r>
              <a:rPr lang="en-US" dirty="0">
                <a:solidFill>
                  <a:schemeClr val="tx1">
                    <a:lumMod val="95000"/>
                    <a:lumOff val="5000"/>
                  </a:schemeClr>
                </a:solidFill>
                <a:latin typeface="Times New Roman" pitchFamily="18" charset="0"/>
                <a:cs typeface="Times New Roman" pitchFamily="18" charset="0"/>
              </a:rPr>
              <a:t>Leonard M. Andersen</a:t>
            </a:r>
          </a:p>
          <a:p>
            <a:pPr marL="0" indent="0">
              <a:buNone/>
            </a:pPr>
            <a:r>
              <a:rPr lang="en-US" dirty="0">
                <a:solidFill>
                  <a:schemeClr val="tx1">
                    <a:lumMod val="95000"/>
                    <a:lumOff val="5000"/>
                  </a:schemeClr>
                </a:solidFill>
                <a:latin typeface="Times New Roman" pitchFamily="18" charset="0"/>
                <a:cs typeface="Times New Roman" pitchFamily="18" charset="0"/>
              </a:rPr>
              <a:t>POB 1529 / NY, NY 10116 ($</a:t>
            </a:r>
            <a:r>
              <a:rPr lang="en-US" dirty="0" smtClean="0">
                <a:solidFill>
                  <a:schemeClr val="tx1">
                    <a:lumMod val="95000"/>
                    <a:lumOff val="5000"/>
                  </a:schemeClr>
                </a:solidFill>
                <a:latin typeface="Times New Roman" pitchFamily="18" charset="0"/>
                <a:cs typeface="Times New Roman" pitchFamily="18" charset="0"/>
              </a:rPr>
              <a:t>1160 </a:t>
            </a:r>
            <a:r>
              <a:rPr lang="en-US" dirty="0">
                <a:solidFill>
                  <a:schemeClr val="tx1">
                    <a:lumMod val="95000"/>
                    <a:lumOff val="5000"/>
                  </a:schemeClr>
                </a:solidFill>
                <a:latin typeface="Times New Roman" pitchFamily="18" charset="0"/>
                <a:cs typeface="Times New Roman" pitchFamily="18" charset="0"/>
              </a:rPr>
              <a:t>per year Caller box at GPO NY, NY) Most Secure Mail Service at Largest Post Office </a:t>
            </a:r>
          </a:p>
          <a:p>
            <a:pPr marL="0" indent="0">
              <a:buNone/>
            </a:pPr>
            <a:r>
              <a:rPr lang="en-US" dirty="0">
                <a:solidFill>
                  <a:schemeClr val="tx1">
                    <a:lumMod val="95000"/>
                    <a:lumOff val="5000"/>
                  </a:schemeClr>
                </a:solidFill>
                <a:latin typeface="Times New Roman" pitchFamily="18" charset="0"/>
                <a:cs typeface="Times New Roman" pitchFamily="18" charset="0"/>
              </a:rPr>
              <a:t>914-536-7101 Cell Phone </a:t>
            </a:r>
            <a:r>
              <a:rPr lang="en-US" dirty="0" smtClean="0">
                <a:solidFill>
                  <a:schemeClr val="tx1">
                    <a:lumMod val="95000"/>
                    <a:lumOff val="5000"/>
                  </a:schemeClr>
                </a:solidFill>
                <a:latin typeface="Times New Roman" pitchFamily="18" charset="0"/>
                <a:cs typeface="Times New Roman" pitchFamily="18" charset="0"/>
              </a:rPr>
              <a:t>/ </a:t>
            </a:r>
            <a:r>
              <a:rPr lang="en-US" dirty="0">
                <a:solidFill>
                  <a:schemeClr val="tx1">
                    <a:lumMod val="95000"/>
                    <a:lumOff val="5000"/>
                  </a:schemeClr>
                </a:solidFill>
                <a:latin typeface="Times New Roman" pitchFamily="18" charset="0"/>
                <a:cs typeface="Times New Roman" pitchFamily="18" charset="0"/>
              </a:rPr>
              <a:t>914-237-7689 (H)  </a:t>
            </a:r>
          </a:p>
          <a:p>
            <a:pPr marL="0" indent="0">
              <a:buNone/>
            </a:pPr>
            <a:r>
              <a:rPr lang="en-US" u="sng" dirty="0" smtClean="0">
                <a:solidFill>
                  <a:schemeClr val="tx1">
                    <a:lumMod val="95000"/>
                    <a:lumOff val="5000"/>
                  </a:schemeClr>
                </a:solidFill>
                <a:latin typeface="Times New Roman" pitchFamily="18" charset="0"/>
                <a:cs typeface="Times New Roman" pitchFamily="18" charset="0"/>
                <a:hlinkClick r:id="rId2" tooltip="http://www.lenandersen.com/"/>
              </a:rPr>
              <a:t>www.lenandersen.com</a:t>
            </a:r>
            <a:endParaRPr lang="en-US" dirty="0">
              <a:solidFill>
                <a:schemeClr val="tx1">
                  <a:lumMod val="95000"/>
                  <a:lumOff val="5000"/>
                </a:schemeClr>
              </a:solidFill>
              <a:latin typeface="Times New Roman" pitchFamily="18" charset="0"/>
              <a:cs typeface="Times New Roman" pitchFamily="18" charset="0"/>
            </a:endParaRPr>
          </a:p>
          <a:p>
            <a:pPr marL="0" indent="0">
              <a:buNone/>
            </a:pPr>
            <a:r>
              <a:rPr lang="en-US" dirty="0" smtClean="0">
                <a:solidFill>
                  <a:schemeClr val="tx1">
                    <a:lumMod val="95000"/>
                    <a:lumOff val="5000"/>
                  </a:schemeClr>
                </a:solidFill>
                <a:latin typeface="Times New Roman" pitchFamily="18" charset="0"/>
                <a:cs typeface="Times New Roman" pitchFamily="18" charset="0"/>
              </a:rPr>
              <a:t>weld@spemail.org</a:t>
            </a:r>
            <a:endParaRPr lang="en-US" dirty="0">
              <a:solidFill>
                <a:schemeClr val="tx1">
                  <a:lumMod val="95000"/>
                  <a:lumOff val="5000"/>
                </a:schemeClr>
              </a:solidFill>
              <a:latin typeface="Times New Roman" pitchFamily="18" charset="0"/>
              <a:cs typeface="Times New Roman" pitchFamily="18" charset="0"/>
            </a:endParaRPr>
          </a:p>
          <a:p>
            <a:pPr marL="0" indent="0" algn="ctr">
              <a:buNone/>
            </a:pPr>
            <a:endParaRPr lang="en-US" dirty="0"/>
          </a:p>
        </p:txBody>
      </p:sp>
    </p:spTree>
    <p:extLst>
      <p:ext uri="{BB962C8B-B14F-4D97-AF65-F5344CB8AC3E}">
        <p14:creationId xmlns="" xmlns:p14="http://schemas.microsoft.com/office/powerpoint/2010/main" val="975730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Wet Weld Pipelines Offshore </a:t>
            </a:r>
            <a:r>
              <a:rPr lang="en-US" dirty="0" smtClean="0"/>
              <a:t>/ Slide 4 detailed</a:t>
            </a:r>
            <a:r>
              <a:rPr lang="en-US" dirty="0"/>
              <a:t>.</a:t>
            </a:r>
          </a:p>
        </p:txBody>
      </p:sp>
      <p:sp>
        <p:nvSpPr>
          <p:cNvPr id="3" name="Content Placeholder 2"/>
          <p:cNvSpPr>
            <a:spLocks noGrp="1"/>
          </p:cNvSpPr>
          <p:nvPr>
            <p:ph idx="1"/>
          </p:nvPr>
        </p:nvSpPr>
        <p:spPr>
          <a:xfrm>
            <a:off x="457200" y="1447800"/>
            <a:ext cx="8229600" cy="4678363"/>
          </a:xfrm>
        </p:spPr>
        <p:txBody>
          <a:bodyPr>
            <a:noAutofit/>
          </a:bodyPr>
          <a:lstStyle/>
          <a:p>
            <a:pPr marL="0" indent="0">
              <a:buNone/>
            </a:pPr>
            <a:r>
              <a:rPr lang="en-US" sz="1400" dirty="0">
                <a:latin typeface="Times New Roman" pitchFamily="18" charset="0"/>
                <a:cs typeface="Times New Roman" pitchFamily="18" charset="0"/>
              </a:rPr>
              <a:t>The “past” spool piece with flange done on surface / hyperbaric / mechanical</a:t>
            </a:r>
          </a:p>
          <a:p>
            <a:r>
              <a:rPr lang="en-US" sz="1400" dirty="0" smtClean="0">
                <a:latin typeface="Times New Roman" pitchFamily="18" charset="0"/>
                <a:cs typeface="Times New Roman" pitchFamily="18" charset="0"/>
              </a:rPr>
              <a:t>Doing with </a:t>
            </a:r>
            <a:r>
              <a:rPr lang="en-US" sz="1400" dirty="0">
                <a:latin typeface="Times New Roman" pitchFamily="18" charset="0"/>
                <a:cs typeface="Times New Roman" pitchFamily="18" charset="0"/>
              </a:rPr>
              <a:t>my wet welding </a:t>
            </a:r>
            <a:r>
              <a:rPr lang="en-US" sz="1400" dirty="0" smtClean="0">
                <a:latin typeface="Times New Roman" pitchFamily="18" charset="0"/>
                <a:cs typeface="Times New Roman" pitchFamily="18" charset="0"/>
              </a:rPr>
              <a:t>an </a:t>
            </a:r>
            <a:r>
              <a:rPr lang="en-US" sz="1400" dirty="0">
                <a:latin typeface="Times New Roman" pitchFamily="18" charset="0"/>
                <a:cs typeface="Times New Roman" pitchFamily="18" charset="0"/>
              </a:rPr>
              <a:t>oil or gas line on seafloor spool piece insertion. Prep oxy arc cut, mechanical and/or arc gouge grind </a:t>
            </a:r>
          </a:p>
          <a:p>
            <a:r>
              <a:rPr lang="en-US" sz="1400" dirty="0">
                <a:latin typeface="Times New Roman" pitchFamily="18" charset="0"/>
                <a:cs typeface="Times New Roman" pitchFamily="18" charset="0"/>
              </a:rPr>
              <a:t>Surface coat all prep’ed areas ( rust coat ) and cover adjoining areas ( taped on newspaper worked )  </a:t>
            </a:r>
          </a:p>
          <a:p>
            <a:r>
              <a:rPr lang="en-US" sz="1400" dirty="0">
                <a:latin typeface="Times New Roman" pitchFamily="18" charset="0"/>
                <a:cs typeface="Times New Roman" pitchFamily="18" charset="0"/>
              </a:rPr>
              <a:t>With a machined surface spool fit it with a gap and using the large gap capability of water interactive electrodes 3.2 mm “8018-C3”  ( 12 mm was done an offshore job at 300 meters ) </a:t>
            </a:r>
            <a:r>
              <a:rPr lang="en-US" sz="1400" dirty="0"/>
              <a:t>. The closer to a normal surface alignment the better.  My perspective is wet welding with an air or hydraulic power chisel knocking the slag off, hand tool and power grind between passes wet welder diver up against X-Ray discretion for offshore pipelines.   First three passes done with 3.2 mm electrodes .  Fill passes with 4.8 mm and a heavy cap pass using 6.5 mm .  My perspective on a pipeline in service for five years or more is that repairing to 1104 standards is illogical in that the many places in the pipeline is at 80 percent or less of original 1104 capability. The wet welding pass is followed with an air or hydraulic power chisel knocking the slag off, hand tool and power grind between passes wet welder diver up against X-Ray discretion for offshore pipelines.   First three passes done with 3.2 mm electrodes .  Fill passes with 4.8 mm and a heavy cap pass using 6.5 mm . Big job done with a 2.5 cm hole every heat affected 6 o’clock position for miles. I am not sure is it was a plug weld or patch. </a:t>
            </a:r>
          </a:p>
          <a:p>
            <a:r>
              <a:rPr lang="en-US" sz="1400" dirty="0"/>
              <a:t>In cases of water injection lines or gas lines a fish mouth and prep plate would work with water interactive welding. My view if permanent iron powder high quality wet weld it !</a:t>
            </a:r>
          </a:p>
          <a:p>
            <a:pPr marL="0" indent="0">
              <a:buNone/>
            </a:pPr>
            <a:endParaRPr lang="en-US" sz="1400" dirty="0"/>
          </a:p>
        </p:txBody>
      </p:sp>
    </p:spTree>
    <p:extLst>
      <p:ext uri="{BB962C8B-B14F-4D97-AF65-F5344CB8AC3E}">
        <p14:creationId xmlns="" xmlns:p14="http://schemas.microsoft.com/office/powerpoint/2010/main" val="3948052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Offshore Platforms / Say what you will pay for </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Slide </a:t>
            </a:r>
            <a:r>
              <a:rPr lang="en-US" dirty="0" smtClean="0">
                <a:latin typeface="Times New Roman" pitchFamily="18" charset="0"/>
                <a:cs typeface="Times New Roman" pitchFamily="18" charset="0"/>
              </a:rPr>
              <a:t>5 </a:t>
            </a:r>
            <a:r>
              <a:rPr lang="en-US" dirty="0">
                <a:latin typeface="Times New Roman" pitchFamily="18" charset="0"/>
                <a:cs typeface="Times New Roman" pitchFamily="18" charset="0"/>
              </a:rPr>
              <a:t>detailed.</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latin typeface="Times New Roman" pitchFamily="18" charset="0"/>
                <a:cs typeface="Times New Roman" pitchFamily="18" charset="0"/>
              </a:rPr>
              <a:t>My electrodes were used for such repairs. Shallow, deep etc.. A tunnel job outside the USA wet FCAW – GMAW welding was used that I heard at technical meeting about twenty years ago. Big job possibility. Nodes broken or bracing fell away situation less than 30 msw . Find out what they want to pay for. As new 8018-C3 high skill wet welding as mentioned. The more likely alternative oxy arc prep / arc gouge /grind. Tack in a backing bar in the groove 6013 3.2 mm and fast heavy pass in larger electrodes 4.8 to 6.5 mm 6013 / 7014 or 8018-C3 . Platform in place members on analysis are often at less than 50% or less of design load. With time the structure goes down from that point. Having welds of as built is illogical and wasting money.     </a:t>
            </a:r>
          </a:p>
        </p:txBody>
      </p:sp>
    </p:spTree>
    <p:extLst>
      <p:ext uri="{BB962C8B-B14F-4D97-AF65-F5344CB8AC3E}">
        <p14:creationId xmlns="" xmlns:p14="http://schemas.microsoft.com/office/powerpoint/2010/main" val="4160144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Len Terrific /Looking for Work </a:t>
            </a:r>
            <a:r>
              <a:rPr lang="en-US" dirty="0" smtClean="0"/>
              <a:t>Words</a:t>
            </a:r>
            <a:br>
              <a:rPr lang="en-US" dirty="0" smtClean="0"/>
            </a:br>
            <a:r>
              <a:rPr lang="en-US" dirty="0" smtClean="0"/>
              <a:t>Resume Part I Details</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b="1" dirty="0"/>
              <a:t>Resume Engineer - Construction Project Manager - Journalist</a:t>
            </a:r>
            <a:endParaRPr lang="en-US" dirty="0"/>
          </a:p>
          <a:p>
            <a:pPr marL="0" indent="0">
              <a:buNone/>
            </a:pPr>
            <a:r>
              <a:rPr lang="en-US" b="1" dirty="0"/>
              <a:t>Leonard M. Andersen</a:t>
            </a:r>
            <a:endParaRPr lang="en-US" dirty="0"/>
          </a:p>
          <a:p>
            <a:pPr marL="0" indent="0">
              <a:buNone/>
            </a:pPr>
            <a:r>
              <a:rPr lang="en-US" b="1" dirty="0"/>
              <a:t>POB 1529 / NYC 10116-1529 ( $</a:t>
            </a:r>
            <a:r>
              <a:rPr lang="en-US" b="1" dirty="0" smtClean="0"/>
              <a:t>1160 </a:t>
            </a:r>
            <a:r>
              <a:rPr lang="en-US" b="1" dirty="0"/>
              <a:t>per year Caller Box GPO NYC / Most Secure Service At Largest Post Office )</a:t>
            </a:r>
            <a:endParaRPr lang="en-US" dirty="0"/>
          </a:p>
          <a:p>
            <a:pPr marL="0" indent="0">
              <a:buNone/>
            </a:pPr>
            <a:r>
              <a:rPr lang="en-US" dirty="0"/>
              <a:t>914-536-7101 Cell Phone </a:t>
            </a:r>
            <a:r>
              <a:rPr lang="en-US" dirty="0" smtClean="0"/>
              <a:t> </a:t>
            </a:r>
            <a:r>
              <a:rPr lang="en-US" dirty="0"/>
              <a:t>914-237-7689 Home  </a:t>
            </a:r>
          </a:p>
          <a:p>
            <a:pPr marL="0" indent="0">
              <a:buNone/>
            </a:pPr>
            <a:r>
              <a:rPr lang="en-US" u="sng" dirty="0" smtClean="0">
                <a:hlinkClick r:id="rId2"/>
              </a:rPr>
              <a:t>www.lenandersen.com</a:t>
            </a:r>
            <a:endParaRPr lang="en-US" dirty="0"/>
          </a:p>
          <a:p>
            <a:pPr marL="0" indent="0">
              <a:buNone/>
            </a:pPr>
            <a:r>
              <a:rPr lang="en-US" dirty="0"/>
              <a:t>Education</a:t>
            </a:r>
          </a:p>
          <a:p>
            <a:pPr marL="0" indent="0">
              <a:buNone/>
            </a:pPr>
            <a:r>
              <a:rPr lang="en-US" b="1" dirty="0"/>
              <a:t>SEC Registered Representative ( Stock broker ) Qualified Security Training Corporation NYC trained</a:t>
            </a:r>
            <a:endParaRPr lang="en-US" dirty="0"/>
          </a:p>
          <a:p>
            <a:pPr marL="0" indent="0">
              <a:buNone/>
            </a:pPr>
            <a:r>
              <a:rPr lang="en-US" b="1" dirty="0"/>
              <a:t>BSChE ( BS of Chemical Engineering ), University of Arizona, Tucson, Arizona</a:t>
            </a:r>
            <a:endParaRPr lang="en-US" dirty="0"/>
          </a:p>
          <a:p>
            <a:pPr marL="0" indent="0">
              <a:buNone/>
            </a:pPr>
            <a:r>
              <a:rPr lang="en-US" b="1" dirty="0"/>
              <a:t>Diploma in Marine Diving, </a:t>
            </a:r>
            <a:r>
              <a:rPr lang="en-US" dirty="0"/>
              <a:t>National Polytechnic College of Engineering and Oceaneering, Wilmington CA</a:t>
            </a:r>
          </a:p>
          <a:p>
            <a:pPr marL="0" indent="0">
              <a:buNone/>
            </a:pPr>
            <a:r>
              <a:rPr lang="en-US" b="1" dirty="0"/>
              <a:t>Associates of Applied Science of Chemical Technology</a:t>
            </a:r>
            <a:r>
              <a:rPr lang="en-US" dirty="0"/>
              <a:t>, Westchester Community College, Valhalla NY</a:t>
            </a:r>
          </a:p>
          <a:p>
            <a:pPr marL="0" indent="0">
              <a:buNone/>
            </a:pPr>
            <a:r>
              <a:rPr lang="en-US" b="1" dirty="0"/>
              <a:t>US Army Engineering School</a:t>
            </a:r>
            <a:r>
              <a:rPr lang="en-US" dirty="0"/>
              <a:t>, Fort Belvoir VA, Society of Petroleum Engineers, Short Courses</a:t>
            </a:r>
          </a:p>
          <a:p>
            <a:pPr marL="0" indent="0">
              <a:buNone/>
            </a:pPr>
            <a:r>
              <a:rPr lang="en-US" b="1" dirty="0"/>
              <a:t>American Welding Society</a:t>
            </a:r>
            <a:r>
              <a:rPr lang="en-US" dirty="0"/>
              <a:t>, Course leading to CWI (Certified Welding Inspector) qualification</a:t>
            </a:r>
          </a:p>
          <a:p>
            <a:pPr marL="0" indent="0">
              <a:buNone/>
            </a:pPr>
            <a:r>
              <a:rPr lang="en-US" b="1" u="sng" dirty="0">
                <a:hlinkClick r:id="rId3"/>
              </a:rPr>
              <a:t>www.uspto.gov</a:t>
            </a:r>
            <a:r>
              <a:rPr lang="en-US" dirty="0"/>
              <a:t> coursed Inventor Writer of Patents, Wrote More Than Ten Patents and +100 Invention Disclosures and Replied To official Patent Office Actions under the "Supervision" of Patent Attorneys, Darby and Darby PC, NY, NY / Current Patent Attorney Ed Ellis </a:t>
            </a:r>
            <a:r>
              <a:rPr lang="en-US" u="sng" dirty="0">
                <a:hlinkClick r:id="rId4" tooltip="http://www.leasonellis.com/"/>
              </a:rPr>
              <a:t>www.LeasonEllis.com</a:t>
            </a:r>
            <a:endParaRPr lang="en-US" dirty="0"/>
          </a:p>
          <a:p>
            <a:pPr marL="0" indent="0">
              <a:buNone/>
            </a:pPr>
            <a:r>
              <a:rPr lang="en-US" dirty="0"/>
              <a:t>Experience ( On 4-10-12 Employer New York City Said my e-mail account compromised )</a:t>
            </a:r>
          </a:p>
          <a:p>
            <a:pPr marL="0" indent="0">
              <a:buNone/>
            </a:pPr>
            <a:r>
              <a:rPr lang="en-US" dirty="0"/>
              <a:t>Fields of Experience / Construction Project Management / Welding engineering for structural steel applications with an emphasis on bridges / chemical engineering and +20 years journalism in world class petroleum events ! Daily plus hour use of Micro Soft Office / Internet plus ten years for engineering work, scheduling etc.. Petroleum engineering work with civil engineering aspects in the US of A, Mexico, and Kingdom of Saudi Arabia. Experienced AWS – CWI / Certified Welding Inspector. Last eleven years have spoken Chinese every day at work. Worked in the Spanish language in Mexico, Spain etc, and Arabic in the Kingdom of Saudi Arabia for near a year, and worked in the Russian language. In the Kingdom of Saudi Arabia March 2011 giving a welding inspection daylong workshop and presented at an engineering event! </a:t>
            </a:r>
          </a:p>
          <a:p>
            <a:endParaRPr lang="en-US" dirty="0"/>
          </a:p>
        </p:txBody>
      </p:sp>
    </p:spTree>
    <p:extLst>
      <p:ext uri="{BB962C8B-B14F-4D97-AF65-F5344CB8AC3E}">
        <p14:creationId xmlns="" xmlns:p14="http://schemas.microsoft.com/office/powerpoint/2010/main" val="7177292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Len Terrific /Looking for Work Words</a:t>
            </a:r>
            <a:br>
              <a:rPr lang="en-US" dirty="0"/>
            </a:br>
            <a:r>
              <a:rPr lang="en-US" dirty="0"/>
              <a:t>Resume Part </a:t>
            </a:r>
            <a:r>
              <a:rPr lang="en-US" dirty="0" smtClean="0"/>
              <a:t>Il </a:t>
            </a:r>
            <a:r>
              <a:rPr lang="en-US" dirty="0"/>
              <a:t>Details</a:t>
            </a:r>
          </a:p>
        </p:txBody>
      </p:sp>
      <p:sp>
        <p:nvSpPr>
          <p:cNvPr id="3" name="Content Placeholder 2"/>
          <p:cNvSpPr>
            <a:spLocks noGrp="1"/>
          </p:cNvSpPr>
          <p:nvPr>
            <p:ph idx="1"/>
          </p:nvPr>
        </p:nvSpPr>
        <p:spPr/>
        <p:txBody>
          <a:bodyPr>
            <a:normAutofit fontScale="40000" lnSpcReduction="20000"/>
          </a:bodyPr>
          <a:lstStyle/>
          <a:p>
            <a:pPr marL="0" indent="0">
              <a:buNone/>
            </a:pPr>
            <a:r>
              <a:rPr lang="en-US" b="1" dirty="0"/>
              <a:t>Construction Project Manager </a:t>
            </a:r>
            <a:endParaRPr lang="en-US" dirty="0"/>
          </a:p>
          <a:p>
            <a:pPr marL="0" indent="0">
              <a:buNone/>
            </a:pPr>
            <a:r>
              <a:rPr lang="en-US" dirty="0"/>
              <a:t>October 2000 to </a:t>
            </a:r>
            <a:r>
              <a:rPr lang="en-US" dirty="0" smtClean="0"/>
              <a:t>December 2013 </a:t>
            </a:r>
            <a:r>
              <a:rPr lang="en-US" dirty="0"/>
              <a:t>Welding Man at NYCDOT Division of Bridges. Covered all aspect of bridge welding related work. The only AWS Certified Welding Inspector in New York City Employment</a:t>
            </a:r>
          </a:p>
          <a:p>
            <a:pPr marL="0" indent="0">
              <a:buNone/>
            </a:pPr>
            <a:r>
              <a:rPr lang="en-US" dirty="0"/>
              <a:t>Instructor - In Sacramento USA as part of </a:t>
            </a:r>
            <a:r>
              <a:rPr lang="en-US" u="sng" dirty="0">
                <a:hlinkClick r:id="rId2" action="ppaction://hlinkfile"/>
              </a:rPr>
              <a:t>www.orthotropic-bridge.org</a:t>
            </a:r>
            <a:r>
              <a:rPr lang="en-US" dirty="0"/>
              <a:t> August 25-28, 2008 event I gave daylong class in welding inspection for bridges and gave said course in Kingdom of Saudi Arabia 2011 !</a:t>
            </a:r>
          </a:p>
          <a:p>
            <a:pPr marL="0" indent="0">
              <a:buNone/>
            </a:pPr>
            <a:r>
              <a:rPr lang="en-US" u="sng" dirty="0">
                <a:hlinkClick r:id="rId3"/>
              </a:rPr>
              <a:t>http://www.orthotropic-bridge.org/pdffiles/WeldingInspectionWorkshopbyLen2.pdf</a:t>
            </a:r>
            <a:endParaRPr lang="en-US" dirty="0"/>
          </a:p>
          <a:p>
            <a:pPr marL="0" indent="0">
              <a:buNone/>
            </a:pPr>
            <a:r>
              <a:rPr lang="en-US" dirty="0"/>
              <a:t>Journalist – ( </a:t>
            </a:r>
            <a:r>
              <a:rPr lang="en-US" u="sng" dirty="0">
                <a:hlinkClick r:id="rId4"/>
              </a:rPr>
              <a:t>www.20wpc.com</a:t>
            </a:r>
            <a:r>
              <a:rPr lang="en-US" dirty="0"/>
              <a:t> ) the freelance journalist. Since 1986 covered every World Petroleum Congress (</a:t>
            </a:r>
            <a:r>
              <a:rPr lang="en-US" u="sng" dirty="0">
                <a:hlinkClick r:id="rId5"/>
              </a:rPr>
              <a:t>www.</a:t>
            </a:r>
            <a:r>
              <a:rPr lang="en-US" b="1" u="sng" dirty="0">
                <a:hlinkClick r:id="rId5"/>
              </a:rPr>
              <a:t>world</a:t>
            </a:r>
            <a:r>
              <a:rPr lang="en-US" u="sng" dirty="0">
                <a:hlinkClick r:id="rId5"/>
              </a:rPr>
              <a:t>-</a:t>
            </a:r>
            <a:r>
              <a:rPr lang="en-US" b="1" u="sng" dirty="0">
                <a:hlinkClick r:id="rId5"/>
              </a:rPr>
              <a:t>petroleum</a:t>
            </a:r>
            <a:r>
              <a:rPr lang="en-US" u="sng" dirty="0">
                <a:hlinkClick r:id="rId5"/>
              </a:rPr>
              <a:t>.org</a:t>
            </a:r>
            <a:r>
              <a:rPr lang="en-US" dirty="0"/>
              <a:t>) press credentialed in Qatar, USA, Spain, Argentina, Norway, China, Brazil, and South Africa. Worked with </a:t>
            </a:r>
            <a:r>
              <a:rPr lang="en-US" u="sng" dirty="0">
                <a:hlinkClick r:id="rId6"/>
              </a:rPr>
              <a:t>www.rfwaite.com</a:t>
            </a:r>
            <a:r>
              <a:rPr lang="en-US" dirty="0"/>
              <a:t> Bob Waite PE Leader of American Welding Society New York </a:t>
            </a:r>
          </a:p>
          <a:p>
            <a:pPr marL="0" indent="0">
              <a:buNone/>
            </a:pPr>
            <a:r>
              <a:rPr lang="en-US" dirty="0"/>
              <a:t>How Might I do Bridge Engineering Professionals Good? My knowledge of NYC bridges is different in that I am part of a heavy construction union the Dockbuilders 1556 for more than 20 years, geotechnical for more than ten years engineering and drove a taxicab in NYC for more than 20 years. My background includes being a stockbroker having passed the test and achieved work requirements. My patents are five in welding, two in petroleum extraction, one in lubrication and two in gas turbine. The subjects I became very knowledgeable in, Marine Diving Management work done in Arabia etc.  </a:t>
            </a:r>
          </a:p>
          <a:p>
            <a:pPr marL="0" indent="0">
              <a:buNone/>
            </a:pPr>
            <a:r>
              <a:rPr lang="en-US" dirty="0"/>
              <a:t>My patents are five in welding, two in petroleum, one in lubrication, one pending and one provisional in Gas Turbine Technology.  ( total 10 ).  My background includes +30 years membership in </a:t>
            </a:r>
            <a:r>
              <a:rPr lang="en-US" u="sng" dirty="0">
                <a:hlinkClick r:id="rId7"/>
              </a:rPr>
              <a:t>www.spe.org</a:t>
            </a:r>
            <a:r>
              <a:rPr lang="en-US" dirty="0"/>
              <a:t>  (two papers accepted by and copy available from) / </a:t>
            </a:r>
            <a:r>
              <a:rPr lang="en-US" u="sng" dirty="0">
                <a:hlinkClick r:id="rId8"/>
              </a:rPr>
              <a:t>www.aws.org</a:t>
            </a:r>
            <a:r>
              <a:rPr lang="en-US" dirty="0"/>
              <a:t> one paper published in "Welding Journal"</a:t>
            </a:r>
          </a:p>
          <a:p>
            <a:pPr marL="0" indent="0">
              <a:buNone/>
            </a:pPr>
            <a:r>
              <a:rPr lang="en-US" dirty="0"/>
              <a:t>My background in offshore oil is plus 20 years with work in the Kingdom of Saudi Arabia and being expert in underwater welding. In petroleum, I have liquid oxygen injection patents and experience. New patents pending in gas turbine with water swirled into thrust gas from turbine blades and/or rotating unit beyond main shaft available at </a:t>
            </a:r>
            <a:r>
              <a:rPr lang="en-US" u="sng" dirty="0">
                <a:hlinkClick r:id="rId9"/>
              </a:rPr>
              <a:t>www.uspto.gov</a:t>
            </a:r>
            <a:r>
              <a:rPr lang="en-US" dirty="0"/>
              <a:t> ! Active in NYC Civil Engineers Society </a:t>
            </a:r>
            <a:r>
              <a:rPr lang="en-US" u="sng" dirty="0">
                <a:hlinkClick r:id="rId10"/>
              </a:rPr>
              <a:t>www.ascemetsection.org</a:t>
            </a:r>
            <a:r>
              <a:rPr lang="en-US" dirty="0"/>
              <a:t> &amp; ASME </a:t>
            </a:r>
            <a:r>
              <a:rPr lang="en-US" u="sng" dirty="0">
                <a:hlinkClick r:id="rId11"/>
              </a:rPr>
              <a:t>http://sections.asme.org/metropolitan%5Fny/</a:t>
            </a:r>
            <a:r>
              <a:rPr lang="en-US" dirty="0"/>
              <a:t> </a:t>
            </a:r>
          </a:p>
          <a:p>
            <a:pPr marL="0" indent="0">
              <a:buNone/>
            </a:pPr>
            <a:r>
              <a:rPr lang="en-US" dirty="0"/>
              <a:t>&amp; Society of Petroleum Engineers </a:t>
            </a:r>
            <a:r>
              <a:rPr lang="en-US" b="1" dirty="0"/>
              <a:t>New York and NE Petroleum Section</a:t>
            </a:r>
            <a:r>
              <a:rPr lang="en-US" dirty="0"/>
              <a:t> </a:t>
            </a:r>
            <a:r>
              <a:rPr lang="en-US" b="1" u="sng" dirty="0">
                <a:hlinkClick r:id="rId12"/>
              </a:rPr>
              <a:t>http://connect.spe.org/NewYorkandNewEnglandPetroleum</a:t>
            </a:r>
            <a:endParaRPr lang="en-US" dirty="0"/>
          </a:p>
          <a:p>
            <a:endParaRPr lang="en-US" dirty="0"/>
          </a:p>
        </p:txBody>
      </p:sp>
    </p:spTree>
    <p:extLst>
      <p:ext uri="{BB962C8B-B14F-4D97-AF65-F5344CB8AC3E}">
        <p14:creationId xmlns="" xmlns:p14="http://schemas.microsoft.com/office/powerpoint/2010/main" val="309155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1447800"/>
          </a:xfrm>
        </p:spPr>
        <p:txBody>
          <a:bodyPr>
            <a:normAutofit/>
          </a:bodyPr>
          <a:lstStyle/>
          <a:p>
            <a:r>
              <a:rPr lang="en-US" sz="1700" dirty="0">
                <a:latin typeface="Times New Roman" pitchFamily="18" charset="0"/>
                <a:cs typeface="Times New Roman" pitchFamily="18" charset="0"/>
              </a:rPr>
              <a:t>The System! It is going from “bear metal” 100 years ago stick electrodes to today coated electrodes. The down side of wet welding has been high cooling rates. The answer is done by a on the top of the normal coating additional coating on surface electrode augmented by release with the arc makes a pearl of jelled water yielding a slowed cooling rate and a coating on </a:t>
            </a:r>
            <a:r>
              <a:rPr lang="en-US" sz="1700" dirty="0" smtClean="0">
                <a:latin typeface="Times New Roman" pitchFamily="18" charset="0"/>
                <a:cs typeface="Times New Roman" pitchFamily="18" charset="0"/>
              </a:rPr>
              <a:t>the slag keeping it is place yielding red heat 1-2 second 3.2 mm and 4- 6 seconds 6.5 mm</a:t>
            </a:r>
            <a:endParaRPr lang="en-US" sz="1700" dirty="0">
              <a:latin typeface="Times New Roman" pitchFamily="18" charset="0"/>
              <a:cs typeface="Times New Roman" pitchFamily="18" charset="0"/>
            </a:endParaRPr>
          </a:p>
        </p:txBody>
      </p:sp>
      <p:pic>
        <p:nvPicPr>
          <p:cNvPr id="1027" name="Picture 3"/>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1524000"/>
            <a:ext cx="8763000" cy="5334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04328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2133600"/>
          </a:xfrm>
        </p:spPr>
        <p:txBody>
          <a:bodyPr>
            <a:normAutofit fontScale="90000"/>
          </a:bodyPr>
          <a:lstStyle/>
          <a:p>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High </a:t>
            </a:r>
            <a:r>
              <a:rPr lang="en-US" sz="1800" dirty="0">
                <a:latin typeface="Times New Roman" pitchFamily="18" charset="0"/>
                <a:cs typeface="Times New Roman" pitchFamily="18" charset="0"/>
              </a:rPr>
              <a:t>Skill Hot Passing  Wet Weld High strength steel was done with in and out of the puddle techniques. This was with a 3.2 mm electrode iron powder coated (8018-C3) in and out of the puddle technique. Jay Beacroft a steam fitter welder diver developed the technique. It is called hot passing</a:t>
            </a:r>
            <a:r>
              <a:rPr lang="en-US" sz="1800" dirty="0" smtClean="0">
                <a:latin typeface="Times New Roman" pitchFamily="18" charset="0"/>
                <a:cs typeface="Times New Roman" pitchFamily="18" charset="0"/>
              </a:rPr>
              <a:t>.  Andy Anderson did 6013 / 7014 with a swirling the puddle technique.    </a:t>
            </a: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a:p>
        </p:txBody>
      </p:sp>
      <p:pic>
        <p:nvPicPr>
          <p:cNvPr id="1028"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33375" y="2362200"/>
            <a:ext cx="8477250" cy="3810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191861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latin typeface="Times New Roman" pitchFamily="18" charset="0"/>
                <a:cs typeface="Times New Roman" pitchFamily="18" charset="0"/>
              </a:rPr>
              <a:t>Construction Work Talk to Wet Welder Candidate </a:t>
            </a:r>
            <a:endParaRPr lang="en-US"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a:latin typeface="Times New Roman" pitchFamily="18" charset="0"/>
                <a:cs typeface="Times New Roman" pitchFamily="18" charset="0"/>
              </a:rPr>
              <a:t>Have you ever welded before ?</a:t>
            </a:r>
          </a:p>
          <a:p>
            <a:pPr marL="0" indent="0">
              <a:buNone/>
            </a:pPr>
            <a:r>
              <a:rPr lang="en-US" dirty="0" smtClean="0">
                <a:latin typeface="Times New Roman" pitchFamily="18" charset="0"/>
                <a:cs typeface="Times New Roman" pitchFamily="18" charset="0"/>
              </a:rPr>
              <a:t>Do not taste wet welding unless stainless steel sticks.</a:t>
            </a:r>
          </a:p>
          <a:p>
            <a:pPr marL="0" indent="0">
              <a:buNone/>
            </a:pPr>
            <a:r>
              <a:rPr lang="en-US" dirty="0" smtClean="0">
                <a:latin typeface="Times New Roman" pitchFamily="18" charset="0"/>
                <a:cs typeface="Times New Roman" pitchFamily="18" charset="0"/>
              </a:rPr>
              <a:t>Wet welding using interactive system is very forgiving but does not forget. Stronger welds are obtained with technique / skill and on WPS’s ( do it as I say to a written method ). </a:t>
            </a:r>
          </a:p>
          <a:p>
            <a:pPr marL="0" indent="0">
              <a:buNone/>
            </a:pPr>
            <a:r>
              <a:rPr lang="en-US" dirty="0" smtClean="0">
                <a:latin typeface="Times New Roman" pitchFamily="18" charset="0"/>
                <a:cs typeface="Times New Roman" pitchFamily="18" charset="0"/>
              </a:rPr>
              <a:t>Do not get gas pocket dry spots with system. They go bang.</a:t>
            </a:r>
          </a:p>
        </p:txBody>
      </p:sp>
    </p:spTree>
    <p:extLst>
      <p:ext uri="{BB962C8B-B14F-4D97-AF65-F5344CB8AC3E}">
        <p14:creationId xmlns="" xmlns:p14="http://schemas.microsoft.com/office/powerpoint/2010/main" val="1954653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latin typeface="Times New Roman" pitchFamily="18" charset="0"/>
                <a:cs typeface="Times New Roman" pitchFamily="18" charset="0"/>
              </a:rPr>
              <a:t>“Wet Welder” Skill Requirement with system </a:t>
            </a:r>
            <a:endParaRPr lang="en-US"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If you can put tooth past on a tooth brush you can wet weld with the water interactive! My </a:t>
            </a:r>
            <a:r>
              <a:rPr lang="en-US" dirty="0">
                <a:latin typeface="Times New Roman" pitchFamily="18" charset="0"/>
                <a:cs typeface="Times New Roman" pitchFamily="18" charset="0"/>
              </a:rPr>
              <a:t>background includes </a:t>
            </a:r>
            <a:r>
              <a:rPr lang="en-US" dirty="0" smtClean="0">
                <a:latin typeface="Times New Roman" pitchFamily="18" charset="0"/>
                <a:cs typeface="Times New Roman" pitchFamily="18" charset="0"/>
              </a:rPr>
              <a:t>manager of </a:t>
            </a:r>
            <a:r>
              <a:rPr lang="en-US" dirty="0">
                <a:latin typeface="Times New Roman" pitchFamily="18" charset="0"/>
                <a:cs typeface="Times New Roman" pitchFamily="18" charset="0"/>
              </a:rPr>
              <a:t>large underwater </a:t>
            </a:r>
            <a:r>
              <a:rPr lang="en-US" dirty="0" smtClean="0">
                <a:latin typeface="Times New Roman" pitchFamily="18" charset="0"/>
                <a:cs typeface="Times New Roman" pitchFamily="18" charset="0"/>
              </a:rPr>
              <a:t>wet weld job before the interactive wet welding system in the Kingdom of Saudi Arabia. In round numbers experienced divers brought in to </a:t>
            </a:r>
            <a:r>
              <a:rPr lang="en-US" i="1" dirty="0" smtClean="0">
                <a:latin typeface="Times New Roman" pitchFamily="18" charset="0"/>
                <a:cs typeface="Times New Roman" pitchFamily="18" charset="0"/>
              </a:rPr>
              <a:t>wet</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weld experienced divers </a:t>
            </a:r>
            <a:r>
              <a:rPr lang="en-US" dirty="0" smtClean="0">
                <a:latin typeface="Times New Roman" pitchFamily="18" charset="0"/>
                <a:cs typeface="Times New Roman" pitchFamily="18" charset="0"/>
              </a:rPr>
              <a:t>2 </a:t>
            </a:r>
            <a:r>
              <a:rPr lang="en-US" dirty="0">
                <a:latin typeface="Times New Roman" pitchFamily="18" charset="0"/>
                <a:cs typeface="Times New Roman" pitchFamily="18" charset="0"/>
              </a:rPr>
              <a:t>good at / 14 in between / 4 got cartridge tools in that they "couldn't". </a:t>
            </a:r>
          </a:p>
        </p:txBody>
      </p:sp>
    </p:spTree>
    <p:extLst>
      <p:ext uri="{BB962C8B-B14F-4D97-AF65-F5344CB8AC3E}">
        <p14:creationId xmlns="" xmlns:p14="http://schemas.microsoft.com/office/powerpoint/2010/main" val="1269646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Times New Roman" pitchFamily="18" charset="0"/>
                <a:cs typeface="Times New Roman" pitchFamily="18" charset="0"/>
              </a:rPr>
              <a:t>Objectives of the Presentation </a:t>
            </a:r>
            <a:endParaRPr lang="en-US"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4754563"/>
          </a:xfrm>
        </p:spPr>
        <p:txBody>
          <a:bodyPr/>
          <a:lstStyle/>
          <a:p>
            <a:pPr marL="0" indent="0">
              <a:buNone/>
            </a:pPr>
            <a:endParaRPr lang="en-US" dirty="0" smtClean="0"/>
          </a:p>
          <a:p>
            <a:pPr marL="514350" indent="-514350">
              <a:buFont typeface="+mj-lt"/>
              <a:buAutoNum type="arabicPeriod"/>
            </a:pPr>
            <a:r>
              <a:rPr lang="en-US" sz="5400" dirty="0" smtClean="0">
                <a:solidFill>
                  <a:srgbClr val="00B050"/>
                </a:solidFill>
                <a:latin typeface="Times New Roman" pitchFamily="18" charset="0"/>
                <a:cs typeface="Times New Roman" pitchFamily="18" charset="0"/>
              </a:rPr>
              <a:t>Help you to make money with wet welding! </a:t>
            </a:r>
            <a:endParaRPr lang="en-US" sz="5400" dirty="0">
              <a:solidFill>
                <a:srgbClr val="00B050"/>
              </a:solidFill>
              <a:latin typeface="Times New Roman" pitchFamily="18" charset="0"/>
              <a:cs typeface="Times New Roman" pitchFamily="18" charset="0"/>
            </a:endParaRPr>
          </a:p>
          <a:p>
            <a:pPr marL="514350" indent="-514350">
              <a:buFont typeface="+mj-lt"/>
              <a:buAutoNum type="arabicPeriod"/>
            </a:pPr>
            <a:r>
              <a:rPr lang="en-US" dirty="0" smtClean="0"/>
              <a:t>Give enough knowledge pertaining to the technology to make decisions on it’s use.</a:t>
            </a:r>
          </a:p>
          <a:p>
            <a:pPr marL="514350" indent="-514350">
              <a:buFont typeface="+mj-lt"/>
              <a:buAutoNum type="arabicPeriod"/>
            </a:pPr>
            <a:r>
              <a:rPr lang="en-US" dirty="0" smtClean="0"/>
              <a:t>Explain the system’s uses</a:t>
            </a:r>
          </a:p>
        </p:txBody>
      </p:sp>
    </p:spTree>
    <p:extLst>
      <p:ext uri="{BB962C8B-B14F-4D97-AF65-F5344CB8AC3E}">
        <p14:creationId xmlns="" xmlns:p14="http://schemas.microsoft.com/office/powerpoint/2010/main" val="2564094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Times New Roman" pitchFamily="18" charset="0"/>
                <a:cs typeface="Times New Roman" pitchFamily="18" charset="0"/>
              </a:rPr>
              <a:t>Wet</a:t>
            </a:r>
            <a:r>
              <a:rPr lang="en-US" dirty="0" smtClean="0">
                <a:solidFill>
                  <a:srgbClr val="00B0F0"/>
                </a:solidFill>
              </a:rPr>
              <a:t> Weld Pipelines Offshore </a:t>
            </a:r>
            <a:endParaRPr lang="en-US" dirty="0">
              <a:solidFill>
                <a:srgbClr val="00B0F0"/>
              </a:solidFill>
            </a:endParaRPr>
          </a:p>
        </p:txBody>
      </p:sp>
      <p:sp>
        <p:nvSpPr>
          <p:cNvPr id="3" name="Content Placeholder 2"/>
          <p:cNvSpPr>
            <a:spLocks noGrp="1"/>
          </p:cNvSpPr>
          <p:nvPr>
            <p:ph idx="1"/>
          </p:nvPr>
        </p:nvSpPr>
        <p:spPr>
          <a:xfrm>
            <a:off x="457200" y="1600200"/>
            <a:ext cx="8229600" cy="4724400"/>
          </a:xfrm>
        </p:spPr>
        <p:txBody>
          <a:bodyPr>
            <a:normAutofit/>
          </a:bodyPr>
          <a:lstStyle/>
          <a:p>
            <a:pPr marL="0" indent="0">
              <a:buNone/>
            </a:pPr>
            <a:r>
              <a:rPr lang="en-US" sz="2000" dirty="0">
                <a:latin typeface="Times New Roman" pitchFamily="18" charset="0"/>
                <a:cs typeface="Times New Roman" pitchFamily="18" charset="0"/>
              </a:rPr>
              <a:t>The “past” spool piece with flange done on surface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hyperbaric / </a:t>
            </a:r>
            <a:r>
              <a:rPr lang="en-US" sz="2000" dirty="0" smtClean="0">
                <a:latin typeface="Times New Roman" pitchFamily="18" charset="0"/>
                <a:cs typeface="Times New Roman" pitchFamily="18" charset="0"/>
              </a:rPr>
              <a:t>mechanical. With </a:t>
            </a:r>
            <a:r>
              <a:rPr lang="en-US" sz="2000" dirty="0">
                <a:latin typeface="Times New Roman" pitchFamily="18" charset="0"/>
                <a:cs typeface="Times New Roman" pitchFamily="18" charset="0"/>
              </a:rPr>
              <a:t>my wet welding and an oil or gas line on seafloor spool piece insertion. </a:t>
            </a:r>
            <a:endParaRPr lang="en-US"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Prep </a:t>
            </a:r>
            <a:r>
              <a:rPr lang="en-US" sz="2000" dirty="0">
                <a:latin typeface="Times New Roman" pitchFamily="18" charset="0"/>
                <a:cs typeface="Times New Roman" pitchFamily="18" charset="0"/>
              </a:rPr>
              <a:t>oxy arc cut, </a:t>
            </a:r>
            <a:r>
              <a:rPr lang="en-US" sz="2000" dirty="0" smtClean="0">
                <a:latin typeface="Times New Roman" pitchFamily="18" charset="0"/>
                <a:cs typeface="Times New Roman" pitchFamily="18" charset="0"/>
              </a:rPr>
              <a:t>mechanical and/or arc gouge grind </a:t>
            </a:r>
          </a:p>
          <a:p>
            <a:pPr>
              <a:buFont typeface="+mj-lt"/>
              <a:buAutoNum type="arabicParenR"/>
            </a:pPr>
            <a:r>
              <a:rPr lang="en-US" sz="2000" dirty="0" smtClean="0">
                <a:latin typeface="Times New Roman" pitchFamily="18" charset="0"/>
                <a:cs typeface="Times New Roman" pitchFamily="18" charset="0"/>
              </a:rPr>
              <a:t>With a machined surface spool fit it with a gap and using the large gap capability of water interactive electrodes 3.2 mm “8018-C3”  ( 12 mm was done an offshore job at 300 meters ) </a:t>
            </a:r>
            <a:r>
              <a:rPr lang="en-US" sz="2000" dirty="0">
                <a:latin typeface="Times New Roman" pitchFamily="18" charset="0"/>
                <a:cs typeface="Times New Roman" pitchFamily="18" charset="0"/>
              </a:rPr>
              <a:t>. The closer to a normal surface alignment the better.  </a:t>
            </a:r>
            <a:endParaRPr lang="en-US" sz="2000" dirty="0" smtClean="0">
              <a:latin typeface="Times New Roman" pitchFamily="18" charset="0"/>
              <a:cs typeface="Times New Roman" pitchFamily="18" charset="0"/>
            </a:endParaRPr>
          </a:p>
          <a:p>
            <a:pPr>
              <a:buFont typeface="+mj-lt"/>
              <a:buAutoNum type="arabicParenR"/>
            </a:pPr>
            <a:r>
              <a:rPr lang="en-US" sz="2000" dirty="0" smtClean="0">
                <a:latin typeface="Times New Roman" pitchFamily="18" charset="0"/>
                <a:cs typeface="Times New Roman" pitchFamily="18" charset="0"/>
              </a:rPr>
              <a:t>My </a:t>
            </a:r>
            <a:r>
              <a:rPr lang="en-US" sz="2000" dirty="0">
                <a:latin typeface="Times New Roman" pitchFamily="18" charset="0"/>
                <a:cs typeface="Times New Roman" pitchFamily="18" charset="0"/>
              </a:rPr>
              <a:t>perspective is wet welding with an air or hydraulic power chisel knocking the slag off, hand tool and power grind between passes wet welder diver up against X-Ray discretion for offshore pipelines.   </a:t>
            </a:r>
            <a:endParaRPr lang="en-US" sz="2000" dirty="0" smtClean="0">
              <a:latin typeface="Times New Roman" pitchFamily="18" charset="0"/>
              <a:cs typeface="Times New Roman" pitchFamily="18" charset="0"/>
            </a:endParaRPr>
          </a:p>
          <a:p>
            <a:pPr>
              <a:buFont typeface="+mj-lt"/>
              <a:buAutoNum type="arabicParenR"/>
            </a:pPr>
            <a:r>
              <a:rPr lang="en-US" sz="2000" dirty="0" smtClean="0">
                <a:latin typeface="Times New Roman" pitchFamily="18" charset="0"/>
                <a:cs typeface="Times New Roman" pitchFamily="18" charset="0"/>
              </a:rPr>
              <a:t>First </a:t>
            </a:r>
            <a:r>
              <a:rPr lang="en-US" sz="2000" dirty="0">
                <a:latin typeface="Times New Roman" pitchFamily="18" charset="0"/>
                <a:cs typeface="Times New Roman" pitchFamily="18" charset="0"/>
              </a:rPr>
              <a:t>three passes done with 3.2 mm electrodes .  Fill passes with </a:t>
            </a:r>
            <a:r>
              <a:rPr lang="en-US" sz="2000" dirty="0" smtClean="0">
                <a:latin typeface="Times New Roman" pitchFamily="18" charset="0"/>
                <a:cs typeface="Times New Roman" pitchFamily="18" charset="0"/>
              </a:rPr>
              <a:t>4.8 </a:t>
            </a:r>
            <a:r>
              <a:rPr lang="en-US" sz="2000" dirty="0">
                <a:latin typeface="Times New Roman" pitchFamily="18" charset="0"/>
                <a:cs typeface="Times New Roman" pitchFamily="18" charset="0"/>
              </a:rPr>
              <a:t>mm and a heavy cap pass using 6.5 mm . </a:t>
            </a:r>
          </a:p>
          <a:p>
            <a:endParaRPr lang="en-US" sz="1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743383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fontScale="90000"/>
          </a:bodyPr>
          <a:lstStyle/>
          <a:p>
            <a:r>
              <a:rPr lang="en-US" sz="3600" dirty="0">
                <a:solidFill>
                  <a:srgbClr val="00B0F0"/>
                </a:solidFill>
                <a:latin typeface="Times New Roman" pitchFamily="18" charset="0"/>
                <a:cs typeface="Times New Roman" pitchFamily="18" charset="0"/>
              </a:rPr>
              <a:t>Offshore </a:t>
            </a:r>
            <a:r>
              <a:rPr lang="en-US" sz="3600" dirty="0" smtClean="0">
                <a:solidFill>
                  <a:srgbClr val="00B0F0"/>
                </a:solidFill>
                <a:latin typeface="Times New Roman" pitchFamily="18" charset="0"/>
                <a:cs typeface="Times New Roman" pitchFamily="18" charset="0"/>
              </a:rPr>
              <a:t>Platforms / Say what you will pay for !</a:t>
            </a:r>
            <a:r>
              <a:rPr lang="en-US" dirty="0">
                <a:solidFill>
                  <a:srgbClr val="00B0F0"/>
                </a:solidFill>
              </a:rPr>
              <a:t/>
            </a:r>
            <a:br>
              <a:rPr lang="en-US" dirty="0">
                <a:solidFill>
                  <a:srgbClr val="00B0F0"/>
                </a:solidFill>
              </a:rPr>
            </a:br>
            <a:endParaRPr lang="en-US" dirty="0">
              <a:solidFill>
                <a:srgbClr val="00B0F0"/>
              </a:solidFill>
            </a:endParaRPr>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pPr marL="0" indent="0">
              <a:buNone/>
            </a:pPr>
            <a:r>
              <a:rPr lang="en-US" dirty="0" smtClean="0">
                <a:latin typeface="Times New Roman" pitchFamily="18" charset="0"/>
                <a:cs typeface="Times New Roman" pitchFamily="18" charset="0"/>
              </a:rPr>
              <a:t>My electrodes were used for such repairs. Shallow, deep etc.. A tunnel job outside the USA wet FCAW – GMAW welding was used that I heard at technical meeting about twenty years ago. Big job possibility. Nodes broken or bracing fell away situation less than 30 msw . Find out what they want to pay for. As new 8018-C3 high skill wet welding as mentioned. The more likely alternative oxy arc prep / arc gouge /grind. Tack in a backing bar in the groove 6013 3.2 mm and fast heavy pass in larger electrodes 4.8 to 6.5 mm 6013 / 7014 or 8018-C3 . Platform in place members on analysis are often at less than 50% or less of design load. With time the structure goes down from that point. Having welds of as built is illogical and wasting money.     </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536640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TotalTime>
  <Words>3051</Words>
  <Application>Microsoft Office PowerPoint</Application>
  <PresentationFormat>On-screen Show (4:3)</PresentationFormat>
  <Paragraphs>135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Wet Welding with the patented ran out the Benefaction jelled water interactive “shielding envelope” welding</vt:lpstr>
      <vt:lpstr>Water Interactive Coated Wet Welding Sticks</vt:lpstr>
      <vt:lpstr>The System! It is going from “bear metal” 100 years ago stick electrodes to today coated electrodes. The down side of wet welding has been high cooling rates. The answer is done by a on the top of the normal coating additional coating on surface electrode augmented by release with the arc makes a pearl of jelled water yielding a slowed cooling rate and a coating on the slag keeping it is place yielding red heat 1-2 second 3.2 mm and 4- 6 seconds 6.5 mm</vt:lpstr>
      <vt:lpstr>   High Skill Hot Passing  Wet Weld High strength steel was done with in and out of the puddle techniques. This was with a 3.2 mm electrode iron powder coated (8018-C3) in and out of the puddle technique. Jay Beacroft a steam fitter welder diver developed the technique. It is called hot passing.  Andy Anderson did 6013 / 7014 with a swirling the puddle technique.       </vt:lpstr>
      <vt:lpstr>Construction Work Talk to Wet Welder Candidate </vt:lpstr>
      <vt:lpstr>“Wet Welder” Skill Requirement with system </vt:lpstr>
      <vt:lpstr>Objectives of the Presentation </vt:lpstr>
      <vt:lpstr>Wet Weld Pipelines Offshore </vt:lpstr>
      <vt:lpstr>Offshore Platforms / Say what you will pay for ! </vt:lpstr>
      <vt:lpstr>Ship Repair Job Response Arabia Plan</vt:lpstr>
      <vt:lpstr>Ship Repair Action Steps!</vt:lpstr>
      <vt:lpstr>Pipelines Not Offshore and Cast Iron / Steel / Construction Work</vt:lpstr>
      <vt:lpstr>6.5 mm Quarter Inch Electrodes Wet</vt:lpstr>
      <vt:lpstr>Higher Strength and Deeper Water </vt:lpstr>
      <vt:lpstr>Naval Ship / Expensive Ship Permanent Repair </vt:lpstr>
      <vt:lpstr>Marine Salvage </vt:lpstr>
      <vt:lpstr>Give enough knowledge pertaining to the technology to make decisions on it’s use. </vt:lpstr>
      <vt:lpstr>Foot Notes</vt:lpstr>
      <vt:lpstr>Len Terrific /Looking for Work Words</vt:lpstr>
      <vt:lpstr>Part II </vt:lpstr>
      <vt:lpstr>Patented (patents expired) </vt:lpstr>
      <vt:lpstr>Thank You For Listening!</vt:lpstr>
      <vt:lpstr>Wet Weld Pipelines Offshore / Slide 4 detailed.</vt:lpstr>
      <vt:lpstr>Offshore Platforms / Say what you will pay for ! Slide 5 detailed.</vt:lpstr>
      <vt:lpstr>Len Terrific /Looking for Work Words Resume Part I Details</vt:lpstr>
      <vt:lpstr>Len Terrific /Looking for Work Words Resume Part Il Details</vt:lpstr>
    </vt:vector>
  </TitlesOfParts>
  <Company>NYC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interactive wet welding systems</dc:title>
  <dc:creator>DOT</dc:creator>
  <cp:lastModifiedBy>Administrator</cp:lastModifiedBy>
  <cp:revision>73</cp:revision>
  <dcterms:created xsi:type="dcterms:W3CDTF">2012-08-10T11:59:52Z</dcterms:created>
  <dcterms:modified xsi:type="dcterms:W3CDTF">2014-02-10T15:56:03Z</dcterms:modified>
</cp:coreProperties>
</file>